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56" r:id="rId2"/>
    <p:sldId id="259" r:id="rId3"/>
    <p:sldId id="258" r:id="rId4"/>
    <p:sldId id="270" r:id="rId5"/>
    <p:sldId id="271" r:id="rId6"/>
    <p:sldId id="272" r:id="rId7"/>
    <p:sldId id="273" r:id="rId8"/>
    <p:sldId id="274" r:id="rId9"/>
    <p:sldId id="275" r:id="rId10"/>
    <p:sldId id="261" r:id="rId11"/>
    <p:sldId id="260" r:id="rId12"/>
    <p:sldId id="257" r:id="rId13"/>
    <p:sldId id="276" r:id="rId14"/>
    <p:sldId id="263" r:id="rId15"/>
    <p:sldId id="277" r:id="rId16"/>
    <p:sldId id="264" r:id="rId17"/>
    <p:sldId id="279" r:id="rId18"/>
    <p:sldId id="268" r:id="rId19"/>
    <p:sldId id="267" r:id="rId20"/>
    <p:sldId id="280" r:id="rId21"/>
    <p:sldId id="281" r:id="rId22"/>
    <p:sldId id="282" r:id="rId23"/>
    <p:sldId id="269" r:id="rId24"/>
    <p:sldId id="288" r:id="rId25"/>
    <p:sldId id="283" r:id="rId26"/>
    <p:sldId id="284" r:id="rId27"/>
    <p:sldId id="285" r:id="rId28"/>
    <p:sldId id="289" r:id="rId29"/>
    <p:sldId id="290" r:id="rId30"/>
    <p:sldId id="291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3E231A"/>
        </a:solidFill>
        <a:effectLst/>
        <a:uFillTx/>
        <a:latin typeface="+mn-lt"/>
        <a:ea typeface="+mn-ea"/>
        <a:cs typeface="+mn-cs"/>
        <a:sym typeface="Papyru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EBD2">
              <a:alpha val="48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lastRow>
    <a:fir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254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9BA7B4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1A596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D231A"/>
              </a:solidFill>
              <a:prstDash val="solid"/>
              <a:miter lim="400000"/>
            </a:ln>
          </a:left>
          <a:right>
            <a:ln w="12700" cap="flat">
              <a:solidFill>
                <a:srgbClr val="3D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A581">
              <a:alpha val="50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6333">
              <a:alpha val="75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19B68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C09B6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45C39">
              <a:alpha val="8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77A48">
              <a:alpha val="8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3E29">
              <a:alpha val="85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828D8E"/>
              </a:solidFill>
              <a:prstDash val="solid"/>
              <a:miter lim="400000"/>
            </a:ln>
          </a:left>
          <a:right>
            <a:ln w="12700" cap="flat">
              <a:solidFill>
                <a:srgbClr val="828D8E"/>
              </a:solidFill>
              <a:prstDash val="solid"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E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7"/>
    <p:restoredTop sz="94662"/>
  </p:normalViewPr>
  <p:slideViewPr>
    <p:cSldViewPr snapToGrid="0" snapToObjects="1">
      <p:cViewPr varScale="1">
        <p:scale>
          <a:sx n="57" d="100"/>
          <a:sy n="57" d="100"/>
        </p:scale>
        <p:origin x="-2088" y="-104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4017782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270000" y="1689100"/>
            <a:ext cx="10464800" cy="34671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1816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“在此键入引文。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41831"/>
            <a:ext cx="10464800" cy="90163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“在此键入引文。”</a:t>
            </a:r>
          </a:p>
        </p:txBody>
      </p:sp>
      <p:sp>
        <p:nvSpPr>
          <p:cNvPr id="94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r>
              <a:t>–Johnny Appleseed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sz="half" idx="13"/>
          </p:nvPr>
        </p:nvSpPr>
        <p:spPr>
          <a:xfrm>
            <a:off x="1573807" y="1421425"/>
            <a:ext cx="9855201" cy="514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270000" y="6680200"/>
            <a:ext cx="10464800" cy="12700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78359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270000" y="3289300"/>
            <a:ext cx="10464800" cy="31750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sz="half" idx="13"/>
          </p:nvPr>
        </p:nvSpPr>
        <p:spPr>
          <a:xfrm>
            <a:off x="6775450" y="1408083"/>
            <a:ext cx="4673600" cy="69723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965200" y="1397000"/>
            <a:ext cx="5600700" cy="4038600"/>
          </a:xfrm>
          <a:prstGeom prst="rect">
            <a:avLst/>
          </a:prstGeom>
        </p:spPr>
        <p:txBody>
          <a:bodyPr anchor="b"/>
          <a:lstStyle>
            <a:lvl1pPr algn="ctr"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65200" y="5448300"/>
            <a:ext cx="5600700" cy="2933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2819400"/>
            <a:ext cx="10464800" cy="5842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6731000" y="2857500"/>
            <a:ext cx="5003800" cy="5588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270000" y="2819400"/>
            <a:ext cx="5016500" cy="5651500"/>
          </a:xfrm>
          <a:prstGeom prst="rect">
            <a:avLst/>
          </a:prstGeom>
        </p:spPr>
        <p:txBody>
          <a:bodyPr/>
          <a:lstStyle>
            <a:lvl1pPr marL="368300" indent="-368300">
              <a:spcBef>
                <a:spcPts val="2800"/>
              </a:spcBef>
              <a:buBlip>
                <a:blip r:embed="rId2"/>
              </a:buBlip>
              <a:defRPr sz="3000"/>
            </a:lvl1pPr>
            <a:lvl2pPr marL="736600" indent="-368300">
              <a:spcBef>
                <a:spcPts val="2800"/>
              </a:spcBef>
              <a:buBlip>
                <a:blip r:embed="rId2"/>
              </a:buBlip>
              <a:defRPr sz="3000"/>
            </a:lvl2pPr>
            <a:lvl3pPr marL="1104900" indent="-368300">
              <a:spcBef>
                <a:spcPts val="2800"/>
              </a:spcBef>
              <a:buBlip>
                <a:blip r:embed="rId2"/>
              </a:buBlip>
              <a:defRPr sz="3000"/>
            </a:lvl3pPr>
            <a:lvl4pPr marL="1473200" indent="-368300">
              <a:spcBef>
                <a:spcPts val="2800"/>
              </a:spcBef>
              <a:buBlip>
                <a:blip r:embed="rId2"/>
              </a:buBlip>
              <a:defRPr sz="3000"/>
            </a:lvl4pPr>
            <a:lvl5pPr marL="1841500" indent="-3683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7396540" y="812918"/>
            <a:ext cx="4660901" cy="2984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7396540" y="4038718"/>
            <a:ext cx="4660901" cy="4864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sz="half" idx="15"/>
          </p:nvPr>
        </p:nvSpPr>
        <p:spPr>
          <a:xfrm>
            <a:off x="952500" y="825500"/>
            <a:ext cx="6197600" cy="808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e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1168400"/>
            <a:ext cx="10464800" cy="741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37299" y="9296399"/>
            <a:ext cx="323479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1pPr>
      <a:lvl2pPr marL="9398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2pPr>
      <a:lvl3pPr marL="14097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3pPr>
      <a:lvl4pPr marL="18796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4pPr>
      <a:lvl5pPr marL="23495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5pPr>
      <a:lvl6pPr marL="28194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6pPr>
      <a:lvl7pPr marL="32893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7pPr>
      <a:lvl8pPr marL="37592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8pPr>
      <a:lvl9pPr marL="4229100" marR="0" indent="-469900" algn="l" defTabSz="584200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25000"/>
        <a:buFontTx/>
        <a:buBlip>
          <a:blip r:embed="rId15"/>
        </a:buBlip>
        <a:tabLst/>
        <a:defRPr sz="3800" b="0" i="0" u="none" strike="noStrike" cap="none" spc="0" baseline="0">
          <a:ln>
            <a:noFill/>
          </a:ln>
          <a:solidFill>
            <a:srgbClr val="3E231A"/>
          </a:solidFill>
          <a:uFillTx/>
          <a:latin typeface="+mn-lt"/>
          <a:ea typeface="+mn-ea"/>
          <a:cs typeface="+mn-cs"/>
          <a:sym typeface="Papyru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pyru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jpeg"/><Relationship Id="rId3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p.weixin.qq.com/s/mfw8V81wlWD0Mk-axLIIOw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umji.sjtu.edu.cn/faculty/shane-johnson/" TargetMode="External"/><Relationship Id="rId4" Type="http://schemas.openxmlformats.org/officeDocument/2006/relationships/hyperlink" Target="http://umji.sjtu.edu.cn/research/labs/center-for-advanced-mechanics-materials-and-structures/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pv.sjtu.edu.cn/index.html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umji.sjtu.edu.cn/lab/dsc/" TargetMode="External"/><Relationship Id="rId3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umji.sjtu.edu.cn/lab/dsc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umji.sjtu.edu.cn/research/labs/system-control-and-optimization-laboratory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mjicanvas.com/courses/7/files/132527/download?wrap=1" TargetMode="External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search Workshop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Research Workshop</a:t>
            </a:r>
          </a:p>
        </p:txBody>
      </p:sp>
      <p:sp>
        <p:nvSpPr>
          <p:cNvPr id="120" name="ME Major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60831">
              <a:defRPr sz="3455"/>
            </a:pPr>
            <a:r>
              <a:rPr lang="en-US" altLang="zh-CN" dirty="0"/>
              <a:t>                                                              </a:t>
            </a:r>
            <a:r>
              <a:rPr dirty="0"/>
              <a:t>— by Liang Xiao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forms</a:t>
            </a:r>
            <a:r>
              <a:rPr lang="zh-CN" altLang="en-US" dirty="0"/>
              <a:t> </a:t>
            </a:r>
            <a:r>
              <a:rPr lang="en-US" altLang="zh-CN" dirty="0"/>
              <a:t>of Research</a:t>
            </a:r>
            <a:endParaRPr dirty="0"/>
          </a:p>
        </p:txBody>
      </p:sp>
      <p:sp>
        <p:nvSpPr>
          <p:cNvPr id="136" name="正文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/>
              <a:t>VM/VE490</a:t>
            </a:r>
            <a:r>
              <a:rPr lang="zh-CN" altLang="en-US" dirty="0"/>
              <a:t>：</a:t>
            </a:r>
            <a:r>
              <a:rPr lang="en-US" altLang="zh-CN" dirty="0"/>
              <a:t>3</a:t>
            </a:r>
            <a:r>
              <a:rPr lang="zh-CN" altLang="en-US" dirty="0"/>
              <a:t> </a:t>
            </a:r>
            <a:r>
              <a:rPr lang="en-US" altLang="zh-CN" dirty="0"/>
              <a:t>credits, weekly meeting, final report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/>
              <a:t>IPP,PRP: long time, several presentations, form team with others (maybe not </a:t>
            </a:r>
            <a:r>
              <a:rPr lang="en-US" dirty="0" err="1"/>
              <a:t>JIers</a:t>
            </a:r>
            <a:r>
              <a:rPr lang="en-US" dirty="0"/>
              <a:t>).</a:t>
            </a:r>
          </a:p>
          <a:p>
            <a:pPr>
              <a:buBlip>
                <a:blip r:embed="rId2"/>
              </a:buBlip>
            </a:pPr>
            <a:r>
              <a:rPr lang="en-US" dirty="0"/>
              <a:t>Research assistant: no credit, weekly meeting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6984"/>
            </a:lvl1pPr>
          </a:lstStyle>
          <a:p>
            <a:r>
              <a:rPr lang="en-US" dirty="0"/>
              <a:t>Other approaches</a:t>
            </a:r>
            <a:endParaRPr dirty="0"/>
          </a:p>
        </p:txBody>
      </p:sp>
      <p:sp>
        <p:nvSpPr>
          <p:cNvPr id="133" name="正文"/>
          <p:cNvSpPr txBox="1">
            <a:spLocks noGrp="1"/>
          </p:cNvSpPr>
          <p:nvPr>
            <p:ph type="body" idx="1"/>
          </p:nvPr>
        </p:nvSpPr>
        <p:spPr>
          <a:xfrm>
            <a:off x="1270000" y="2819400"/>
            <a:ext cx="8668479" cy="5842000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/>
              <a:t>JI Career</a:t>
            </a:r>
            <a:r>
              <a:rPr lang="zh-CN" altLang="en-US" dirty="0"/>
              <a:t>：助研岗位，</a:t>
            </a:r>
            <a:r>
              <a:rPr lang="en-US" altLang="zh-CN" dirty="0"/>
              <a:t>IPP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zh-CN" altLang="en-US" dirty="0"/>
              <a:t>密院新青年公众号：助研岗位</a:t>
            </a:r>
            <a:endParaRPr lang="en-US" altLang="zh-CN" dirty="0"/>
          </a:p>
          <a:p>
            <a:pPr>
              <a:buBlip>
                <a:blip r:embed="rId2"/>
              </a:buBlip>
            </a:pPr>
            <a:r>
              <a:rPr lang="en-US" altLang="zh-CN" dirty="0"/>
              <a:t>Canvas</a:t>
            </a:r>
            <a:r>
              <a:rPr lang="zh-CN" altLang="en-US" dirty="0"/>
              <a:t>： </a:t>
            </a:r>
            <a:r>
              <a:rPr lang="en-US" altLang="zh-CN" dirty="0"/>
              <a:t>VM/VE490</a:t>
            </a:r>
            <a:r>
              <a:rPr lang="zh-CN" altLang="en-US" dirty="0"/>
              <a:t> </a:t>
            </a:r>
            <a:r>
              <a:rPr lang="en-US" altLang="zh-CN" dirty="0"/>
              <a:t>Courses</a:t>
            </a:r>
          </a:p>
          <a:p>
            <a:pPr>
              <a:buBlip>
                <a:blip r:embed="rId2"/>
              </a:buBlip>
            </a:pPr>
            <a:r>
              <a:rPr lang="zh-CN" altLang="en-US" dirty="0"/>
              <a:t>教学信息服务网：</a:t>
            </a:r>
            <a:r>
              <a:rPr lang="en-US" altLang="zh-CN" dirty="0"/>
              <a:t>IPP, PRP</a:t>
            </a:r>
            <a:r>
              <a:rPr lang="zh-CN" altLang="en-US" dirty="0"/>
              <a:t> 报名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ME Concent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ME Concentration</a:t>
            </a:r>
          </a:p>
        </p:txBody>
      </p:sp>
      <p:sp>
        <p:nvSpPr>
          <p:cNvPr id="123" name="Design and Manufacturing…"/>
          <p:cNvSpPr txBox="1">
            <a:spLocks noGrp="1"/>
          </p:cNvSpPr>
          <p:nvPr>
            <p:ph type="body" idx="1"/>
          </p:nvPr>
        </p:nvSpPr>
        <p:spPr>
          <a:xfrm>
            <a:off x="780585" y="1851102"/>
            <a:ext cx="10954215" cy="68102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69900" indent="-469900">
              <a:buBlip>
                <a:blip r:embed="rId2"/>
              </a:buBlip>
              <a:defRPr sz="1500"/>
            </a:pPr>
            <a:r>
              <a:rPr sz="2400" dirty="0"/>
              <a:t>Design and Manufacturing</a:t>
            </a:r>
          </a:p>
          <a:p>
            <a:pPr marL="469900" indent="-469900">
              <a:buBlip>
                <a:blip r:embed="rId2"/>
              </a:buBlip>
              <a:defRPr sz="1500"/>
            </a:pPr>
            <a:r>
              <a:rPr sz="2400" dirty="0"/>
              <a:t>Control, System and Robotics</a:t>
            </a:r>
          </a:p>
          <a:p>
            <a:pPr marL="469900" indent="-469900">
              <a:buBlip>
                <a:blip r:embed="rId2"/>
              </a:buBlip>
              <a:defRPr sz="1500"/>
            </a:pPr>
            <a:r>
              <a:rPr sz="2400" dirty="0"/>
              <a:t>Computations in fluid and solids;</a:t>
            </a:r>
          </a:p>
          <a:p>
            <a:pPr marL="469900" indent="-469900">
              <a:buBlip>
                <a:blip r:embed="rId2"/>
              </a:buBlip>
              <a:defRPr sz="1500"/>
            </a:pPr>
            <a:r>
              <a:rPr sz="2400" dirty="0"/>
              <a:t>Solid/Fluid Mechanics</a:t>
            </a:r>
          </a:p>
          <a:p>
            <a:pPr marL="469900" indent="-469900">
              <a:buBlip>
                <a:blip r:embed="rId2"/>
              </a:buBlip>
              <a:defRPr sz="1500"/>
            </a:pPr>
            <a:r>
              <a:rPr sz="2400" dirty="0"/>
              <a:t>Dynamics and Vibrations</a:t>
            </a:r>
          </a:p>
          <a:p>
            <a:pPr marL="469900" indent="-469900">
              <a:buBlip>
                <a:blip r:embed="rId2"/>
              </a:buBlip>
              <a:defRPr sz="1500"/>
            </a:pPr>
            <a:r>
              <a:rPr sz="2400" dirty="0"/>
              <a:t>Materials and Science</a:t>
            </a:r>
          </a:p>
          <a:p>
            <a:pPr marL="469900" indent="-469900">
              <a:buBlip>
                <a:blip r:embed="rId2"/>
              </a:buBlip>
              <a:defRPr sz="1500"/>
            </a:pPr>
            <a:r>
              <a:rPr sz="2400" dirty="0"/>
              <a:t>Thermal Sciences/Energy</a:t>
            </a:r>
          </a:p>
          <a:p>
            <a:pPr marL="469900" indent="-469900">
              <a:buBlip>
                <a:blip r:embed="rId2"/>
              </a:buBlip>
              <a:defRPr sz="1500"/>
            </a:pPr>
            <a:r>
              <a:rPr sz="2400" dirty="0"/>
              <a:t>Biomechanics</a:t>
            </a:r>
          </a:p>
          <a:p>
            <a:pPr marL="469900" indent="-469900">
              <a:buBlip>
                <a:blip r:embed="rId2"/>
              </a:buBlip>
              <a:defRPr sz="1500"/>
            </a:pPr>
            <a:r>
              <a:rPr sz="2400" dirty="0"/>
              <a:t>Micro/Nano Engineering</a:t>
            </a:r>
          </a:p>
        </p:txBody>
      </p:sp>
      <p:sp>
        <p:nvSpPr>
          <p:cNvPr id="2" name="右大括号 1">
            <a:extLst>
              <a:ext uri="{FF2B5EF4-FFF2-40B4-BE49-F238E27FC236}">
                <a16:creationId xmlns:a16="http://schemas.microsoft.com/office/drawing/2014/main" xmlns="" id="{526B9BF7-845F-764A-973C-3A2803D7EA23}"/>
              </a:ext>
            </a:extLst>
          </p:cNvPr>
          <p:cNvSpPr/>
          <p:nvPr/>
        </p:nvSpPr>
        <p:spPr>
          <a:xfrm>
            <a:off x="5784374" y="2096429"/>
            <a:ext cx="156117" cy="959005"/>
          </a:xfrm>
          <a:prstGeom prst="righ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1718DEAF-8D1C-0142-AE76-65FE98583F74}"/>
              </a:ext>
            </a:extLst>
          </p:cNvPr>
          <p:cNvSpPr txBox="1"/>
          <p:nvPr/>
        </p:nvSpPr>
        <p:spPr>
          <a:xfrm>
            <a:off x="4988313" y="2275733"/>
            <a:ext cx="7235902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+mn-lt"/>
                <a:ea typeface="+mn-ea"/>
                <a:cs typeface="+mn-cs"/>
                <a:sym typeface="Papyrus"/>
              </a:rPr>
              <a:t>Relatively easy to find jobs;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+mn-lt"/>
                <a:ea typeface="+mn-ea"/>
                <a:cs typeface="+mn-cs"/>
                <a:sym typeface="Papyrus"/>
              </a:rPr>
              <a:t>Academia closely related to industry;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3E231A"/>
              </a:solidFill>
              <a:effectLst/>
              <a:uFillTx/>
              <a:latin typeface="+mn-lt"/>
              <a:ea typeface="+mn-ea"/>
              <a:cs typeface="+mn-cs"/>
              <a:sym typeface="Papyrus"/>
            </a:endParaRPr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xmlns="" id="{E7DF208B-5C9F-784B-A448-CBFCA6C38AF7}"/>
              </a:ext>
            </a:extLst>
          </p:cNvPr>
          <p:cNvSpPr/>
          <p:nvPr/>
        </p:nvSpPr>
        <p:spPr>
          <a:xfrm>
            <a:off x="5826512" y="3455534"/>
            <a:ext cx="78058" cy="571112"/>
          </a:xfrm>
          <a:prstGeom prst="righ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6CFC66A0-F638-974A-B7A8-7EDB93CD5861}"/>
              </a:ext>
            </a:extLst>
          </p:cNvPr>
          <p:cNvSpPr txBox="1"/>
          <p:nvPr/>
        </p:nvSpPr>
        <p:spPr>
          <a:xfrm>
            <a:off x="6233530" y="3480065"/>
            <a:ext cx="627690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+mn-lt"/>
                <a:ea typeface="+mn-ea"/>
                <a:cs typeface="+mn-cs"/>
                <a:sym typeface="Papyrus"/>
              </a:rPr>
              <a:t>Requires knowledge from math, mechanics and CS;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000" dirty="0"/>
              <a:t>Ph.D. is encouraged;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3E231A"/>
              </a:solidFill>
              <a:effectLst/>
              <a:uFillTx/>
              <a:latin typeface="+mn-lt"/>
              <a:ea typeface="+mn-ea"/>
              <a:cs typeface="+mn-cs"/>
              <a:sym typeface="Papyrus"/>
            </a:endParaRPr>
          </a:p>
        </p:txBody>
      </p:sp>
      <p:sp>
        <p:nvSpPr>
          <p:cNvPr id="9" name="右大括号 8">
            <a:extLst>
              <a:ext uri="{FF2B5EF4-FFF2-40B4-BE49-F238E27FC236}">
                <a16:creationId xmlns:a16="http://schemas.microsoft.com/office/drawing/2014/main" xmlns="" id="{C6436299-AE5A-004F-B000-39F0A6D4B24B}"/>
              </a:ext>
            </a:extLst>
          </p:cNvPr>
          <p:cNvSpPr/>
          <p:nvPr/>
        </p:nvSpPr>
        <p:spPr>
          <a:xfrm>
            <a:off x="5076272" y="4357607"/>
            <a:ext cx="172844" cy="994978"/>
          </a:xfrm>
          <a:prstGeom prst="righ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FC2CED1D-80DD-B442-A03A-C23324F63AA0}"/>
              </a:ext>
            </a:extLst>
          </p:cNvPr>
          <p:cNvSpPr txBox="1"/>
          <p:nvPr/>
        </p:nvSpPr>
        <p:spPr>
          <a:xfrm>
            <a:off x="5174166" y="4625082"/>
            <a:ext cx="627690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+mn-lt"/>
                <a:ea typeface="+mn-ea"/>
                <a:cs typeface="+mn-cs"/>
                <a:sym typeface="Papyrus"/>
              </a:rPr>
              <a:t>Heavy in theory;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000" dirty="0"/>
              <a:t>Ph.D. is encouraged;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3E231A"/>
              </a:solidFill>
              <a:effectLst/>
              <a:uFillTx/>
              <a:latin typeface="+mn-lt"/>
              <a:ea typeface="+mn-ea"/>
              <a:cs typeface="+mn-cs"/>
              <a:sym typeface="Papyrus"/>
            </a:endParaRPr>
          </a:p>
        </p:txBody>
      </p:sp>
      <p:sp>
        <p:nvSpPr>
          <p:cNvPr id="11" name="右大括号 10">
            <a:extLst>
              <a:ext uri="{FF2B5EF4-FFF2-40B4-BE49-F238E27FC236}">
                <a16:creationId xmlns:a16="http://schemas.microsoft.com/office/drawing/2014/main" xmlns="" id="{70C9D836-D8F9-1145-B640-67D713FE138C}"/>
              </a:ext>
            </a:extLst>
          </p:cNvPr>
          <p:cNvSpPr/>
          <p:nvPr/>
        </p:nvSpPr>
        <p:spPr>
          <a:xfrm>
            <a:off x="5001322" y="5932449"/>
            <a:ext cx="345688" cy="2453268"/>
          </a:xfrm>
          <a:prstGeom prst="righ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E0A97BCC-B3D7-F945-A093-6889035B6695}"/>
              </a:ext>
            </a:extLst>
          </p:cNvPr>
          <p:cNvSpPr txBox="1"/>
          <p:nvPr/>
        </p:nvSpPr>
        <p:spPr>
          <a:xfrm>
            <a:off x="5347010" y="6713465"/>
            <a:ext cx="6877205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+mn-lt"/>
                <a:ea typeface="+mn-ea"/>
                <a:cs typeface="+mn-cs"/>
                <a:sym typeface="Papyrus"/>
              </a:rPr>
              <a:t>Heavy in research(theory, simulations or experiments);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000" dirty="0"/>
              <a:t>Ph.D. is necessary;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+mn-lt"/>
                <a:ea typeface="+mn-ea"/>
                <a:cs typeface="+mn-cs"/>
                <a:sym typeface="Papyrus"/>
              </a:rPr>
              <a:t>Career path in </a:t>
            </a:r>
            <a:r>
              <a:rPr lang="en-US" altLang="zh-CN" sz="2000" dirty="0"/>
              <a:t>aca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3E231A"/>
                </a:solidFill>
                <a:effectLst/>
                <a:uFillTx/>
                <a:latin typeface="+mn-lt"/>
                <a:ea typeface="+mn-ea"/>
                <a:cs typeface="+mn-cs"/>
                <a:sym typeface="Papyrus"/>
              </a:rPr>
              <a:t>demia is the choice for many;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3E231A"/>
              </a:solidFill>
              <a:effectLst/>
              <a:uFillTx/>
              <a:latin typeface="+mn-lt"/>
              <a:ea typeface="+mn-ea"/>
              <a:cs typeface="+mn-cs"/>
              <a:sym typeface="Papyrus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6984"/>
            </a:lvl1pPr>
          </a:lstStyle>
          <a:p>
            <a:r>
              <a:rPr lang="en-US" dirty="0"/>
              <a:t>Corresponding courses</a:t>
            </a:r>
            <a:endParaRPr dirty="0"/>
          </a:p>
        </p:txBody>
      </p:sp>
      <p:pic>
        <p:nvPicPr>
          <p:cNvPr id="3" name="图片 2" descr="图片包含 屏幕截图, 文字&#10;&#10;&#10;&#10;自动生成的说明">
            <a:extLst>
              <a:ext uri="{FF2B5EF4-FFF2-40B4-BE49-F238E27FC236}">
                <a16:creationId xmlns:a16="http://schemas.microsoft.com/office/drawing/2014/main" xmlns="" id="{834BD6D5-A633-124F-9068-3F9DFEE48A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7"/>
          <a:stretch/>
        </p:blipFill>
        <p:spPr>
          <a:xfrm>
            <a:off x="770174" y="2797099"/>
            <a:ext cx="5862676" cy="4518101"/>
          </a:xfrm>
          <a:prstGeom prst="rect">
            <a:avLst/>
          </a:prstGeom>
        </p:spPr>
      </p:pic>
      <p:pic>
        <p:nvPicPr>
          <p:cNvPr id="5" name="图片 4" descr="图片包含 文字&#10;&#10;&#10;&#10;自动生成的说明">
            <a:extLst>
              <a:ext uri="{FF2B5EF4-FFF2-40B4-BE49-F238E27FC236}">
                <a16:creationId xmlns:a16="http://schemas.microsoft.com/office/drawing/2014/main" xmlns="" id="{4498B1FF-DD98-134C-9366-3D6A3350E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420" y="2797099"/>
            <a:ext cx="5539435" cy="451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7604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6984"/>
            </a:lvl1pPr>
          </a:lstStyle>
          <a:p>
            <a:r>
              <a:rPr dirty="0"/>
              <a:t>Design and manufacturing</a:t>
            </a:r>
          </a:p>
        </p:txBody>
      </p:sp>
      <p:sp>
        <p:nvSpPr>
          <p:cNvPr id="142" name="正文"/>
          <p:cNvSpPr txBox="1">
            <a:spLocks noGrp="1"/>
          </p:cNvSpPr>
          <p:nvPr>
            <p:ph type="body" idx="1"/>
          </p:nvPr>
        </p:nvSpPr>
        <p:spPr>
          <a:xfrm>
            <a:off x="1270000" y="701748"/>
            <a:ext cx="10464800" cy="7655442"/>
          </a:xfrm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400" dirty="0"/>
              <a:t>Professor </a:t>
            </a:r>
            <a:r>
              <a:rPr lang="en-US" sz="4400" b="1" dirty="0" err="1"/>
              <a:t>Mian</a:t>
            </a:r>
            <a:r>
              <a:rPr lang="en-US" sz="4400" b="1" dirty="0"/>
              <a:t> Li </a:t>
            </a:r>
          </a:p>
          <a:p>
            <a:pPr marL="0" indent="0">
              <a:buNone/>
            </a:pPr>
            <a:r>
              <a:rPr lang="en-US" sz="4400" b="1" dirty="0"/>
              <a:t>Intelligent Design and Optimization Research Lab</a:t>
            </a:r>
          </a:p>
          <a:p>
            <a:pPr marL="0" indent="0">
              <a:buNone/>
            </a:pPr>
            <a:r>
              <a:rPr lang="en-US" sz="4400" b="1" dirty="0"/>
              <a:t> </a:t>
            </a:r>
            <a:r>
              <a:rPr lang="en" altLang="zh-CN" sz="4400" dirty="0"/>
              <a:t>1. Design and optimization of complex engineering systems</a:t>
            </a:r>
            <a:br>
              <a:rPr lang="en" altLang="zh-CN" sz="4400" dirty="0"/>
            </a:br>
            <a:r>
              <a:rPr lang="en" altLang="zh-CN" sz="4400" dirty="0"/>
              <a:t>2. Deterministic and stochastic (robust/reliability) optimization </a:t>
            </a:r>
            <a:br>
              <a:rPr lang="en" altLang="zh-CN" sz="4400" dirty="0"/>
            </a:br>
            <a:r>
              <a:rPr lang="en" altLang="zh-CN" sz="4400" dirty="0"/>
              <a:t>3. Sensitivity analysis, uncertainty analysis </a:t>
            </a:r>
            <a:br>
              <a:rPr lang="en" altLang="zh-CN" sz="4400" dirty="0"/>
            </a:br>
            <a:r>
              <a:rPr lang="en" altLang="zh-CN" sz="4400" dirty="0"/>
              <a:t>4. Evolutionary/classical multi-objective and multi-disciplinary optimization </a:t>
            </a:r>
            <a:br>
              <a:rPr lang="en" altLang="zh-CN" sz="4400" dirty="0"/>
            </a:br>
            <a:r>
              <a:rPr lang="en" altLang="zh-CN" sz="4400" dirty="0"/>
              <a:t>5. Reduced order modeling, approximation (Design of Experiments, metamodeling)</a:t>
            </a:r>
            <a:endParaRPr lang="en-US" sz="4400" dirty="0"/>
          </a:p>
          <a:p>
            <a:pPr marL="0" indent="0">
              <a:buNone/>
            </a:pPr>
            <a:endParaRPr lang="en" altLang="zh-CN" b="1" dirty="0"/>
          </a:p>
          <a:p>
            <a:pPr marL="0" indent="0">
              <a:buNone/>
            </a:pPr>
            <a:endParaRPr lang="en" altLang="zh-CN" b="1" dirty="0"/>
          </a:p>
          <a:p>
            <a:pPr marL="0" indent="0">
              <a:buNone/>
            </a:pPr>
            <a:endParaRPr lang="en" altLang="zh-CN" b="1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AADFFF27-F28A-D245-A497-FF9F0FA81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694" y="5889229"/>
            <a:ext cx="8353941" cy="314135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6984"/>
            </a:lvl1pPr>
          </a:lstStyle>
          <a:p>
            <a:r>
              <a:rPr dirty="0"/>
              <a:t>Design and manufacturing</a:t>
            </a:r>
          </a:p>
        </p:txBody>
      </p:sp>
      <p:sp>
        <p:nvSpPr>
          <p:cNvPr id="142" name="正文"/>
          <p:cNvSpPr txBox="1">
            <a:spLocks noGrp="1"/>
          </p:cNvSpPr>
          <p:nvPr>
            <p:ph type="body" idx="1"/>
          </p:nvPr>
        </p:nvSpPr>
        <p:spPr>
          <a:xfrm>
            <a:off x="1270000" y="2495107"/>
            <a:ext cx="10464800" cy="7655442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100" dirty="0"/>
              <a:t>Professor </a:t>
            </a:r>
            <a:r>
              <a:rPr lang="en-US" sz="3100" b="1" dirty="0" err="1"/>
              <a:t>Mian</a:t>
            </a:r>
            <a:r>
              <a:rPr lang="en-US" sz="3100" b="1" dirty="0"/>
              <a:t> Li </a:t>
            </a:r>
          </a:p>
          <a:p>
            <a:pPr marL="0" indent="0">
              <a:buNone/>
            </a:pPr>
            <a:r>
              <a:rPr lang="en-US" sz="3100" b="1" dirty="0"/>
              <a:t>Intelligent Design and Optimization Research Lab</a:t>
            </a:r>
          </a:p>
          <a:p>
            <a:pPr marL="0" indent="0">
              <a:buNone/>
            </a:pPr>
            <a:r>
              <a:rPr lang="en" altLang="zh-CN" sz="3100" b="1" dirty="0"/>
              <a:t>Recent research work:</a:t>
            </a:r>
          </a:p>
          <a:p>
            <a:pPr marL="0" indent="0">
              <a:buNone/>
            </a:pPr>
            <a:r>
              <a:rPr lang="en" altLang="zh-CN" sz="3100" b="1" dirty="0"/>
              <a:t>IPP:</a:t>
            </a:r>
            <a:r>
              <a:rPr lang="zh-CN" altLang="en-US" sz="3100" dirty="0"/>
              <a:t>无人智能赛车轨迹规划和运动控制</a:t>
            </a:r>
          </a:p>
          <a:p>
            <a:pPr marL="0" indent="0">
              <a:buNone/>
            </a:pPr>
            <a:r>
              <a:rPr lang="en" altLang="zh-CN" sz="3100" dirty="0"/>
              <a:t>Path planning and motion control for autonomous RC car</a:t>
            </a:r>
          </a:p>
          <a:p>
            <a:pPr marL="0" indent="0">
              <a:buNone/>
            </a:pPr>
            <a:r>
              <a:rPr lang="en" altLang="zh-CN" dirty="0"/>
              <a:t> </a:t>
            </a:r>
          </a:p>
          <a:p>
            <a:pPr marL="0" indent="0">
              <a:buNone/>
            </a:pPr>
            <a:endParaRPr lang="en" altLang="zh-CN" dirty="0"/>
          </a:p>
          <a:p>
            <a:pPr marL="0" indent="0">
              <a:buNone/>
            </a:pPr>
            <a:endParaRPr lang="en" altLang="zh-CN" b="1" dirty="0"/>
          </a:p>
          <a:p>
            <a:pPr marL="0" indent="0">
              <a:buNone/>
            </a:pPr>
            <a:endParaRPr lang="en" altLang="zh-CN" b="1" dirty="0"/>
          </a:p>
          <a:p>
            <a:pPr marL="0" indent="0">
              <a:buNone/>
            </a:pPr>
            <a:endParaRPr lang="en" altLang="zh-CN" b="1" dirty="0"/>
          </a:p>
          <a:p>
            <a:pPr marL="0" indent="0">
              <a:buNone/>
            </a:pPr>
            <a:endParaRPr lang="en" altLang="zh-CN" b="1" dirty="0"/>
          </a:p>
          <a:p>
            <a:pPr marL="0" indent="0">
              <a:buNone/>
            </a:pPr>
            <a:endParaRPr lang="en" altLang="zh-CN" b="1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AD21298D-0AD7-224B-B251-15E93BB1414E}"/>
              </a:ext>
            </a:extLst>
          </p:cNvPr>
          <p:cNvSpPr txBox="1"/>
          <p:nvPr/>
        </p:nvSpPr>
        <p:spPr>
          <a:xfrm>
            <a:off x="1227470" y="5717534"/>
            <a:ext cx="11212623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" altLang="zh-CN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https://mp.weixin.qq.com/s/mfw8V81wlWD0Mk-axLIIOw</a:t>
            </a:r>
            <a:endParaRPr lang="en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3E231A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Papyrus"/>
            </a:endParaRPr>
          </a:p>
        </p:txBody>
      </p:sp>
    </p:spTree>
    <p:extLst>
      <p:ext uri="{BB962C8B-B14F-4D97-AF65-F5344CB8AC3E}">
        <p14:creationId xmlns:p14="http://schemas.microsoft.com/office/powerpoint/2010/main" val="282363229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6984"/>
            </a:lvl1pPr>
          </a:lstStyle>
          <a:p>
            <a:r>
              <a:t>Design and manufacturing</a:t>
            </a:r>
          </a:p>
        </p:txBody>
      </p:sp>
      <p:sp>
        <p:nvSpPr>
          <p:cNvPr id="145" name="正文"/>
          <p:cNvSpPr txBox="1">
            <a:spLocks noGrp="1"/>
          </p:cNvSpPr>
          <p:nvPr>
            <p:ph type="body" idx="1"/>
          </p:nvPr>
        </p:nvSpPr>
        <p:spPr>
          <a:xfrm>
            <a:off x="1130004" y="1434064"/>
            <a:ext cx="10744791" cy="6019801"/>
          </a:xfrm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 altLang="zh-CN" sz="2800" b="1" dirty="0"/>
          </a:p>
          <a:p>
            <a:pPr marL="0" indent="0">
              <a:buNone/>
            </a:pPr>
            <a:endParaRPr lang="en-US" altLang="zh-CN" sz="2800" b="1" dirty="0"/>
          </a:p>
          <a:p>
            <a:pPr marL="0" indent="0">
              <a:buNone/>
            </a:pPr>
            <a:r>
              <a:rPr lang="en-US" altLang="zh-CN" sz="4400" dirty="0"/>
              <a:t>Professor</a:t>
            </a:r>
            <a:r>
              <a:rPr lang="en-US" altLang="zh-CN" sz="4400" b="1" dirty="0"/>
              <a:t> </a:t>
            </a:r>
            <a:r>
              <a:rPr lang="en" altLang="zh-CN" sz="4400" b="1" dirty="0" err="1"/>
              <a:t>Jaehyung</a:t>
            </a:r>
            <a:r>
              <a:rPr lang="en" altLang="zh-CN" sz="4400" b="1" dirty="0"/>
              <a:t> Ju</a:t>
            </a:r>
          </a:p>
          <a:p>
            <a:pPr marL="0" indent="0">
              <a:buNone/>
            </a:pPr>
            <a:r>
              <a:rPr lang="en" altLang="zh-CN" sz="4400" b="1" dirty="0"/>
              <a:t>Laboratory of Smart Solids and Structures</a:t>
            </a:r>
          </a:p>
          <a:p>
            <a:pPr marL="0" indent="0">
              <a:buNone/>
            </a:pPr>
            <a:r>
              <a:rPr lang="en-US" altLang="zh-CN" sz="4400" dirty="0"/>
              <a:t> </a:t>
            </a:r>
            <a:r>
              <a:rPr lang="en" altLang="zh-CN" sz="4400" dirty="0"/>
              <a:t>1. Design intelligent solids and structures having programmable mechanical properties by transformation of micro-architectures.</a:t>
            </a:r>
          </a:p>
          <a:p>
            <a:pPr marL="0" indent="0">
              <a:buNone/>
            </a:pPr>
            <a:r>
              <a:rPr lang="en" altLang="zh-CN" sz="4400" dirty="0"/>
              <a:t/>
            </a:r>
            <a:br>
              <a:rPr lang="en" altLang="zh-CN" sz="4400" dirty="0"/>
            </a:br>
            <a:r>
              <a:rPr lang="en" altLang="zh-CN" sz="4400" dirty="0"/>
              <a:t>2. Soft robotics </a:t>
            </a:r>
          </a:p>
          <a:p>
            <a:pPr marL="0" indent="0">
              <a:buNone/>
            </a:pPr>
            <a:r>
              <a:rPr lang="en" altLang="zh-CN" sz="4400" dirty="0"/>
              <a:t>3.  4D printing fabricating </a:t>
            </a:r>
            <a:r>
              <a:rPr lang="en" altLang="zh-CN" sz="4400" dirty="0" err="1"/>
              <a:t>mesostructures</a:t>
            </a:r>
            <a:r>
              <a:rPr lang="en" altLang="zh-CN" sz="4400" dirty="0"/>
              <a:t> with multi-materials, programming the material’s function with time. </a:t>
            </a:r>
          </a:p>
          <a:p>
            <a:pPr marL="0" indent="0">
              <a:buNone/>
            </a:pPr>
            <a:r>
              <a:rPr lang="en" altLang="zh-CN" b="1" dirty="0"/>
              <a:t/>
            </a:r>
            <a:br>
              <a:rPr lang="en" altLang="zh-CN" b="1" dirty="0"/>
            </a:br>
            <a:endParaRPr b="1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6984"/>
            </a:lvl1pPr>
          </a:lstStyle>
          <a:p>
            <a:r>
              <a:t>Design and manufacturing</a:t>
            </a:r>
          </a:p>
        </p:txBody>
      </p:sp>
      <p:sp>
        <p:nvSpPr>
          <p:cNvPr id="145" name="正文"/>
          <p:cNvSpPr txBox="1">
            <a:spLocks noGrp="1"/>
          </p:cNvSpPr>
          <p:nvPr>
            <p:ph type="body" idx="1"/>
          </p:nvPr>
        </p:nvSpPr>
        <p:spPr>
          <a:xfrm>
            <a:off x="1270000" y="0"/>
            <a:ext cx="10744791" cy="601980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2800" b="1" dirty="0"/>
          </a:p>
          <a:p>
            <a:pPr marL="0" indent="0">
              <a:buNone/>
            </a:pPr>
            <a:endParaRPr lang="en-US" altLang="zh-CN" sz="2800" b="1" dirty="0"/>
          </a:p>
          <a:p>
            <a:pPr marL="0" indent="0">
              <a:buNone/>
            </a:pPr>
            <a:r>
              <a:rPr lang="en-US" altLang="zh-CN" sz="2400" b="1" dirty="0"/>
              <a:t>Professor </a:t>
            </a:r>
            <a:r>
              <a:rPr lang="en" altLang="zh-CN" sz="2400" b="1" dirty="0" err="1"/>
              <a:t>Jaehyung</a:t>
            </a:r>
            <a:r>
              <a:rPr lang="en" altLang="zh-CN" sz="2400" b="1" dirty="0"/>
              <a:t> Ju</a:t>
            </a:r>
          </a:p>
          <a:p>
            <a:pPr marL="0" indent="0">
              <a:buNone/>
            </a:pPr>
            <a:r>
              <a:rPr lang="en" altLang="zh-CN" sz="2400" b="1" dirty="0"/>
              <a:t>Laboratory of Smart Solids and Structures</a:t>
            </a:r>
          </a:p>
          <a:p>
            <a:pPr marL="0" indent="0">
              <a:buNone/>
            </a:pPr>
            <a:r>
              <a:rPr lang="en-US" altLang="zh-CN" sz="2800" b="1" dirty="0"/>
              <a:t> </a:t>
            </a:r>
            <a:r>
              <a:rPr lang="en" altLang="zh-CN" b="1" dirty="0"/>
              <a:t/>
            </a:r>
            <a:br>
              <a:rPr lang="en" altLang="zh-CN" b="1" dirty="0"/>
            </a:br>
            <a:endParaRPr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71A768E6-F2D3-8C47-9460-BA2FAA2AC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271" y="3742735"/>
            <a:ext cx="9757144" cy="538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23981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6984"/>
            </a:lvl1pPr>
          </a:lstStyle>
          <a:p>
            <a:r>
              <a:rPr dirty="0"/>
              <a:t>Design and manufacturing</a:t>
            </a:r>
          </a:p>
        </p:txBody>
      </p:sp>
      <p:sp>
        <p:nvSpPr>
          <p:cNvPr id="157" name="正文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pPr>
              <a:buBlip>
                <a:blip r:embed="rId2"/>
              </a:buBlip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Other professor and laboratories:</a:t>
            </a:r>
          </a:p>
          <a:p>
            <a:r>
              <a:rPr lang="en" altLang="zh-CN" dirty="0">
                <a:hlinkClick r:id="rId3"/>
              </a:rPr>
              <a:t>Shane Johnson</a:t>
            </a:r>
            <a:endParaRPr lang="en" altLang="zh-CN" dirty="0"/>
          </a:p>
          <a:p>
            <a:r>
              <a:rPr lang="en" altLang="zh-CN" dirty="0">
                <a:hlinkClick r:id="rId4"/>
              </a:rPr>
              <a:t>Center for Advanced Mechanics, Material and Structure</a:t>
            </a:r>
            <a:endParaRPr lang="en" altLang="zh-CN" dirty="0"/>
          </a:p>
          <a:p>
            <a:r>
              <a:rPr lang="en" dirty="0">
                <a:hlinkClick r:id="rId4"/>
              </a:rPr>
              <a:t>http://umji.sjtu.edu.cn/research/labs/center-for-advanced-mechanics-materials-and-structures/</a:t>
            </a:r>
            <a:endParaRPr lang="en" dirty="0"/>
          </a:p>
          <a:p>
            <a:endParaRPr lang="en" altLang="zh-CN" dirty="0"/>
          </a:p>
          <a:p>
            <a:endParaRPr lang="en" altLang="zh-CN" dirty="0"/>
          </a:p>
          <a:p>
            <a:endParaRPr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Design and manufacturing"/>
          <p:cNvSpPr txBox="1">
            <a:spLocks noGrp="1"/>
          </p:cNvSpPr>
          <p:nvPr>
            <p:ph type="title"/>
          </p:nvPr>
        </p:nvSpPr>
        <p:spPr>
          <a:xfrm>
            <a:off x="757865" y="635000"/>
            <a:ext cx="11489070" cy="2108200"/>
          </a:xfrm>
          <a:prstGeom prst="rect">
            <a:avLst/>
          </a:prstGeom>
        </p:spPr>
        <p:txBody>
          <a:bodyPr>
            <a:normAutofit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Materials</a:t>
            </a:r>
            <a:endParaRPr dirty="0"/>
          </a:p>
        </p:txBody>
      </p:sp>
      <p:sp>
        <p:nvSpPr>
          <p:cNvPr id="154" name="正文"/>
          <p:cNvSpPr txBox="1">
            <a:spLocks noGrp="1"/>
          </p:cNvSpPr>
          <p:nvPr>
            <p:ph type="body" idx="1"/>
          </p:nvPr>
        </p:nvSpPr>
        <p:spPr>
          <a:xfrm>
            <a:off x="1121144" y="1689100"/>
            <a:ext cx="10464800" cy="5796221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altLang="zh-CN" i="1" dirty="0"/>
          </a:p>
          <a:p>
            <a:pPr marL="0" indent="0">
              <a:buNone/>
            </a:pPr>
            <a:r>
              <a:rPr lang="en-US" altLang="zh-CN" sz="2400" b="1" dirty="0"/>
              <a:t>Professor</a:t>
            </a:r>
            <a:r>
              <a:rPr lang="en-US" altLang="zh-CN" sz="2400" dirty="0"/>
              <a:t> </a:t>
            </a:r>
            <a:r>
              <a:rPr lang="en-US" altLang="zh-CN" sz="2400" b="1" dirty="0"/>
              <a:t>Hong Zhu</a:t>
            </a:r>
          </a:p>
          <a:p>
            <a:pPr marL="0" indent="0">
              <a:buNone/>
            </a:pPr>
            <a:r>
              <a:rPr lang="en-US" altLang="zh-CN" sz="2400" b="1" dirty="0"/>
              <a:t>In-silico advanced materials Design (</a:t>
            </a:r>
            <a:r>
              <a:rPr lang="en-US" altLang="zh-CN" sz="2400" b="1" dirty="0" err="1"/>
              <a:t>IamD</a:t>
            </a:r>
            <a:r>
              <a:rPr lang="en-US" altLang="zh-CN" sz="2400" b="1" dirty="0"/>
              <a:t>) Lab</a:t>
            </a:r>
            <a:endParaRPr lang="en-US" altLang="zh-CN" sz="2400" i="1" dirty="0"/>
          </a:p>
          <a:p>
            <a:pPr marL="0" indent="0">
              <a:buNone/>
            </a:pPr>
            <a:r>
              <a:rPr lang="en-US" altLang="zh-CN" sz="2400" dirty="0"/>
              <a:t>1. Combining computational materials science, solid state physics, thermodynamics and chemistry to understand fundamental and critical materials problems in high-impact applications.</a:t>
            </a:r>
          </a:p>
          <a:p>
            <a:pPr marL="0" indent="0">
              <a:buNone/>
            </a:pPr>
            <a:r>
              <a:rPr lang="en-US" altLang="zh-CN" sz="2400" dirty="0"/>
              <a:t>2. Applying high-throughput materials simulations, data-mining and experiment to speed up new materials development.</a:t>
            </a:r>
          </a:p>
          <a:p>
            <a:pPr marL="0" indent="0">
              <a:buNone/>
            </a:pPr>
            <a:r>
              <a:rPr lang="en-US" altLang="zh-CN" sz="2400" dirty="0"/>
              <a:t>3. Developing new algorithm or tools for materials simulations.</a:t>
            </a:r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elf-Introdu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Self-Introduction</a:t>
            </a:r>
          </a:p>
        </p:txBody>
      </p:sp>
      <p:sp>
        <p:nvSpPr>
          <p:cNvPr id="130" name="Li ang Xia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rPr dirty="0"/>
              <a:t>Li ang Xiao</a:t>
            </a:r>
          </a:p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rPr dirty="0"/>
              <a:t>Major in ME, Senior Student</a:t>
            </a:r>
          </a:p>
          <a:p>
            <a:pPr marL="399415" indent="-399415" defTabSz="496570">
              <a:spcBef>
                <a:spcPts val="2500"/>
              </a:spcBef>
              <a:buBlip>
                <a:blip r:embed="rId2"/>
              </a:buBlip>
              <a:defRPr sz="3230"/>
            </a:pPr>
            <a:r>
              <a:rPr dirty="0"/>
              <a:t>Research experience: </a:t>
            </a:r>
          </a:p>
          <a:p>
            <a:pPr marL="0" indent="0" defTabSz="496570">
              <a:spcBef>
                <a:spcPts val="2500"/>
              </a:spcBef>
              <a:buNone/>
              <a:defRPr sz="3230"/>
            </a:pPr>
            <a:r>
              <a:rPr lang="en-US" altLang="zh-CN" dirty="0"/>
              <a:t>1.  </a:t>
            </a:r>
            <a:r>
              <a:rPr dirty="0"/>
              <a:t>“Rheological behavior of block copolymer  in electric field” instructed by Professor </a:t>
            </a:r>
            <a:r>
              <a:rPr dirty="0" err="1"/>
              <a:t>Yunlong</a:t>
            </a:r>
            <a:r>
              <a:rPr dirty="0"/>
              <a:t>  Guo.</a:t>
            </a:r>
          </a:p>
          <a:p>
            <a:pPr marL="0" indent="0" defTabSz="496570">
              <a:spcBef>
                <a:spcPts val="2500"/>
              </a:spcBef>
              <a:buNone/>
              <a:defRPr sz="3230"/>
            </a:pPr>
            <a:r>
              <a:rPr lang="en-US" altLang="zh-CN" dirty="0"/>
              <a:t>2.  </a:t>
            </a:r>
            <a:r>
              <a:rPr dirty="0"/>
              <a:t>“Multi-leg transformable wheel robot” instructed by Professor </a:t>
            </a:r>
            <a:r>
              <a:rPr dirty="0" err="1"/>
              <a:t>Jaehyung</a:t>
            </a:r>
            <a:r>
              <a:rPr dirty="0"/>
              <a:t> Ju.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Design and manufacturing"/>
          <p:cNvSpPr txBox="1">
            <a:spLocks noGrp="1"/>
          </p:cNvSpPr>
          <p:nvPr>
            <p:ph type="title"/>
          </p:nvPr>
        </p:nvSpPr>
        <p:spPr>
          <a:xfrm>
            <a:off x="757865" y="635000"/>
            <a:ext cx="11489070" cy="2108200"/>
          </a:xfrm>
          <a:prstGeom prst="rect">
            <a:avLst/>
          </a:prstGeom>
        </p:spPr>
        <p:txBody>
          <a:bodyPr>
            <a:normAutofit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Materials</a:t>
            </a:r>
            <a:endParaRPr dirty="0"/>
          </a:p>
        </p:txBody>
      </p:sp>
      <p:sp>
        <p:nvSpPr>
          <p:cNvPr id="154" name="正文"/>
          <p:cNvSpPr txBox="1">
            <a:spLocks noGrp="1"/>
          </p:cNvSpPr>
          <p:nvPr>
            <p:ph type="body" idx="1"/>
          </p:nvPr>
        </p:nvSpPr>
        <p:spPr>
          <a:xfrm>
            <a:off x="1121144" y="1689100"/>
            <a:ext cx="10464800" cy="5796221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en-US" altLang="zh-CN" sz="2400" b="1" dirty="0"/>
              <a:t>Professor</a:t>
            </a:r>
            <a:r>
              <a:rPr lang="en-US" altLang="zh-CN" sz="2400" dirty="0"/>
              <a:t> </a:t>
            </a:r>
            <a:r>
              <a:rPr lang="en-US" altLang="zh-CN" sz="2400" b="1" dirty="0"/>
              <a:t>Hong Zhu</a:t>
            </a:r>
          </a:p>
          <a:p>
            <a:pPr marL="0" indent="0">
              <a:buNone/>
            </a:pPr>
            <a:r>
              <a:rPr lang="en-US" altLang="zh-CN" sz="2400" b="1" dirty="0"/>
              <a:t>Feedback from Graduate student:</a:t>
            </a:r>
          </a:p>
          <a:p>
            <a:pPr marL="0" indent="0">
              <a:buNone/>
            </a:pPr>
            <a:r>
              <a:rPr lang="zh-CN" altLang="en-US" sz="2400" dirty="0"/>
              <a:t>课题组研究方向主要包括：热电材料，光电材料，镁合金等，还有针对材料计算的新算法与计算工具的设计</a:t>
            </a:r>
          </a:p>
          <a:p>
            <a:pPr marL="0" indent="0">
              <a:buNone/>
            </a:pPr>
            <a:r>
              <a:rPr lang="zh-CN" altLang="en-US" sz="2400" dirty="0"/>
              <a:t>我们组主要用第一性原理以及数据挖掘的方法探究材料的性质，以更好地理解、设计和开发新型材料。简单来说我们会用科学计算程序，在超级计算机上计算材料的能带、弹性常数、位错能等诸多与材料宏观性质联系紧密的性质。我们能够根据文献和所掌握的知识自己设计出新的结构，并通过超级计算机的辅助，来验证自己的想法。在某些情况下，我们会获得大量计算数据，并且会通过数据挖掘技术，帮助我们进行分析验证</a:t>
            </a:r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1070589"/>
      </p:ext>
    </p:extLst>
  </p:cSld>
  <p:clrMapOvr>
    <a:masterClrMapping/>
  </p:clrMapOvr>
  <p:transition xmlns:p14="http://schemas.microsoft.com/office/powerpoint/2010/main"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Design and manufacturing"/>
          <p:cNvSpPr txBox="1">
            <a:spLocks noGrp="1"/>
          </p:cNvSpPr>
          <p:nvPr>
            <p:ph type="title"/>
          </p:nvPr>
        </p:nvSpPr>
        <p:spPr>
          <a:xfrm>
            <a:off x="757865" y="635000"/>
            <a:ext cx="11489070" cy="2108200"/>
          </a:xfrm>
          <a:prstGeom prst="rect">
            <a:avLst/>
          </a:prstGeom>
        </p:spPr>
        <p:txBody>
          <a:bodyPr>
            <a:normAutofit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Materials </a:t>
            </a:r>
            <a:endParaRPr dirty="0"/>
          </a:p>
        </p:txBody>
      </p:sp>
      <p:sp>
        <p:nvSpPr>
          <p:cNvPr id="154" name="正文"/>
          <p:cNvSpPr txBox="1">
            <a:spLocks noGrp="1"/>
          </p:cNvSpPr>
          <p:nvPr>
            <p:ph type="body" idx="1"/>
          </p:nvPr>
        </p:nvSpPr>
        <p:spPr>
          <a:xfrm>
            <a:off x="1121144" y="1689100"/>
            <a:ext cx="10464800" cy="5796221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endParaRPr lang="en-US" altLang="zh-CN" i="1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en-US" altLang="zh-CN" sz="2400" b="1" dirty="0"/>
              <a:t>Professor Yun Long Guo</a:t>
            </a:r>
          </a:p>
          <a:p>
            <a:pPr marL="0" indent="0" fontAlgn="base">
              <a:buNone/>
            </a:pPr>
            <a:r>
              <a:rPr lang="en" altLang="zh-CN" sz="3200" b="1" dirty="0"/>
              <a:t>Advanced Polymeric Materials Laboratory</a:t>
            </a:r>
            <a:endParaRPr lang="en" altLang="zh-CN" dirty="0"/>
          </a:p>
          <a:p>
            <a:pPr marL="0" indent="0">
              <a:buNone/>
            </a:pPr>
            <a:r>
              <a:rPr lang="en" altLang="zh-CN" dirty="0"/>
              <a:t>1. Explore the Dynamics and Thermoviscoelastic Behavior of Polymer Glasses under Nanoconfined Geometries;</a:t>
            </a:r>
          </a:p>
          <a:p>
            <a:pPr marL="0" indent="0">
              <a:buNone/>
            </a:pPr>
            <a:r>
              <a:rPr lang="en" altLang="zh-CN" dirty="0"/>
              <a:t>2. Design and Characterization of Nanostructured Ultra-stable Polymer Films for Applications in Optics and Energy.</a:t>
            </a:r>
          </a:p>
          <a:p>
            <a:pPr marL="0" indent="0">
              <a:buNone/>
            </a:pPr>
            <a:r>
              <a:rPr lang="en-US" altLang="zh-CN" dirty="0"/>
              <a:t>My experience:</a:t>
            </a:r>
            <a:r>
              <a:rPr lang="en" altLang="zh-CN" dirty="0"/>
              <a:t> Rheological behavior of block copolymer  in electric field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4" name="图片 3" descr="C:\Users\Asus\AppData\Roaming\Tencent\Users\490608146\QQ\WinTemp\RichOle\({KPV400@_CH%3O0A}~B__F.png">
            <a:extLst>
              <a:ext uri="{FF2B5EF4-FFF2-40B4-BE49-F238E27FC236}">
                <a16:creationId xmlns:a16="http://schemas.microsoft.com/office/drawing/2014/main" xmlns="" id="{2AC856BE-7B8F-7146-B67C-6654D33BEF00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52912" y="7297420"/>
            <a:ext cx="3293110" cy="767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FE8D3C0E-C631-45B6-9B28-2E938107D0A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677790" y="6738115"/>
            <a:ext cx="3396615" cy="203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4832"/>
      </p:ext>
    </p:extLst>
  </p:cSld>
  <p:clrMapOvr>
    <a:masterClrMapping/>
  </p:clrMapOvr>
  <p:transition xmlns:p14="http://schemas.microsoft.com/office/powerpoint/2010/main"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Design and manufacturing"/>
          <p:cNvSpPr txBox="1">
            <a:spLocks noGrp="1"/>
          </p:cNvSpPr>
          <p:nvPr>
            <p:ph type="title"/>
          </p:nvPr>
        </p:nvSpPr>
        <p:spPr>
          <a:xfrm>
            <a:off x="757865" y="635000"/>
            <a:ext cx="11489070" cy="2108200"/>
          </a:xfrm>
          <a:prstGeom prst="rect">
            <a:avLst/>
          </a:prstGeom>
        </p:spPr>
        <p:txBody>
          <a:bodyPr>
            <a:normAutofit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Materials</a:t>
            </a:r>
            <a:endParaRPr dirty="0"/>
          </a:p>
        </p:txBody>
      </p:sp>
      <p:sp>
        <p:nvSpPr>
          <p:cNvPr id="154" name="正文"/>
          <p:cNvSpPr txBox="1">
            <a:spLocks noGrp="1"/>
          </p:cNvSpPr>
          <p:nvPr>
            <p:ph type="body" idx="1"/>
          </p:nvPr>
        </p:nvSpPr>
        <p:spPr>
          <a:xfrm>
            <a:off x="1121144" y="2737303"/>
            <a:ext cx="10464800" cy="6381297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sz="2800" b="1" dirty="0"/>
              <a:t>Other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professors and Laboratories</a:t>
            </a:r>
          </a:p>
          <a:p>
            <a:pPr marL="0" indent="0">
              <a:buNone/>
            </a:pPr>
            <a:r>
              <a:rPr lang="en-US" altLang="zh-CN" sz="2800" b="1" dirty="0"/>
              <a:t>Professor </a:t>
            </a:r>
            <a:r>
              <a:rPr lang="en-US" altLang="zh-CN" sz="2800" b="1" dirty="0" err="1"/>
              <a:t>Shouhang</a:t>
            </a:r>
            <a:r>
              <a:rPr lang="en-US" altLang="zh-CN" sz="2800" b="1" dirty="0"/>
              <a:t> Bo</a:t>
            </a:r>
          </a:p>
          <a:p>
            <a:pPr marL="0" indent="0">
              <a:buNone/>
            </a:pPr>
            <a:r>
              <a:rPr lang="en" altLang="zh-CN" sz="3000" dirty="0"/>
              <a:t>Material- and system-level studies of solid-state materials for energy storage devices (</a:t>
            </a:r>
            <a:r>
              <a:rPr lang="en" altLang="zh-CN" sz="3000" i="1" dirty="0"/>
              <a:t>e.g.</a:t>
            </a:r>
            <a:r>
              <a:rPr lang="en" altLang="zh-CN" sz="3000" dirty="0"/>
              <a:t>, Li-ion, Na-ion, Mg-ion and solid-state batteries)</a:t>
            </a:r>
          </a:p>
          <a:p>
            <a:pPr marL="0" indent="0">
              <a:buNone/>
            </a:pPr>
            <a:r>
              <a:rPr lang="en-US" altLang="zh-CN" sz="2800" b="1" dirty="0"/>
              <a:t>Professor </a:t>
            </a:r>
            <a:r>
              <a:rPr lang="en-US" altLang="zh-CN" sz="2800" b="1" dirty="0" err="1"/>
              <a:t>Qianli</a:t>
            </a:r>
            <a:r>
              <a:rPr lang="en-US" altLang="zh-CN" sz="2800" b="1" dirty="0"/>
              <a:t> Chen:</a:t>
            </a:r>
          </a:p>
          <a:p>
            <a:pPr marL="0" indent="0">
              <a:buNone/>
            </a:pPr>
            <a:r>
              <a:rPr lang="en-US" altLang="zh-CN" sz="2400" dirty="0"/>
              <a:t> </a:t>
            </a:r>
            <a:r>
              <a:rPr lang="en" altLang="zh-CN" sz="3100" dirty="0"/>
              <a:t>Macromolecule</a:t>
            </a:r>
            <a:r>
              <a:rPr lang="zh-CN" altLang="en-US" sz="3100" dirty="0"/>
              <a:t> </a:t>
            </a:r>
            <a:r>
              <a:rPr lang="en-US" altLang="zh-CN" sz="3100" dirty="0"/>
              <a:t>materials, </a:t>
            </a:r>
            <a:r>
              <a:rPr lang="en" altLang="zh-CN" sz="3100" dirty="0"/>
              <a:t>conductive materials</a:t>
            </a:r>
            <a:r>
              <a:rPr lang="zh-CN" altLang="en-US" sz="3100" dirty="0"/>
              <a:t>，</a:t>
            </a:r>
            <a:r>
              <a:rPr lang="en" altLang="zh-CN" sz="3100" dirty="0"/>
              <a:t>perovskite</a:t>
            </a:r>
            <a:r>
              <a:rPr lang="zh-CN" altLang="en-US" sz="3100" dirty="0"/>
              <a:t> </a:t>
            </a:r>
            <a:r>
              <a:rPr lang="en-US" altLang="zh-CN" sz="3100" dirty="0"/>
              <a:t>batteries</a:t>
            </a:r>
            <a:r>
              <a:rPr lang="zh-CN" altLang="en-US" sz="3100" dirty="0"/>
              <a:t> </a:t>
            </a:r>
            <a:endParaRPr lang="en-US" altLang="zh-CN" sz="3100" dirty="0"/>
          </a:p>
          <a:p>
            <a:pPr marL="0" indent="0">
              <a:buNone/>
            </a:pPr>
            <a:r>
              <a:rPr lang="en" altLang="zh-CN" sz="2800" b="1" dirty="0"/>
              <a:t>Professor </a:t>
            </a:r>
            <a:r>
              <a:rPr lang="en" altLang="zh-CN" sz="2800" b="1" dirty="0" err="1"/>
              <a:t>Morteza</a:t>
            </a:r>
            <a:r>
              <a:rPr lang="en" altLang="zh-CN" sz="2800" b="1" dirty="0"/>
              <a:t> </a:t>
            </a:r>
            <a:r>
              <a:rPr lang="en" altLang="zh-CN" sz="2800" b="1" dirty="0" err="1"/>
              <a:t>Eslamian</a:t>
            </a:r>
            <a:endParaRPr lang="en-US" altLang="zh-CN" sz="2800" b="1" dirty="0"/>
          </a:p>
          <a:p>
            <a:pPr marL="0" indent="0">
              <a:buNone/>
            </a:pPr>
            <a:r>
              <a:rPr lang="en" altLang="zh-CN" sz="2600" dirty="0"/>
              <a:t>Thin Films and Thin Film Photovoltaics</a:t>
            </a:r>
            <a:endParaRPr lang="en-US" altLang="zh-CN" sz="1700" dirty="0"/>
          </a:p>
          <a:p>
            <a:pPr marL="0" indent="0">
              <a:buNone/>
            </a:pPr>
            <a:r>
              <a:rPr lang="en" altLang="zh-CN" sz="2600" u="sng" dirty="0">
                <a:hlinkClick r:id="rId2"/>
              </a:rPr>
              <a:t>http://pv.sjtu.edu.cn/index.html</a:t>
            </a:r>
            <a:endParaRPr lang="en-US" altLang="zh-CN" sz="2600" dirty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6632900"/>
      </p:ext>
    </p:extLst>
  </p:cSld>
  <p:clrMapOvr>
    <a:masterClrMapping/>
  </p:clrMapOvr>
  <p:transition xmlns:p14="http://schemas.microsoft.com/office/powerpoint/2010/main"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Solid mechanicals, Dynamics and Control</a:t>
            </a:r>
            <a:endParaRPr dirty="0"/>
          </a:p>
        </p:txBody>
      </p:sp>
      <p:sp>
        <p:nvSpPr>
          <p:cNvPr id="160" name="正文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Professor </a:t>
            </a:r>
            <a:r>
              <a:rPr lang="en-US" b="1" dirty="0" err="1"/>
              <a:t>Yongxing</a:t>
            </a:r>
            <a:r>
              <a:rPr lang="en-US" b="1" dirty="0"/>
              <a:t> Shen</a:t>
            </a:r>
          </a:p>
          <a:p>
            <a:pPr marL="0" indent="0">
              <a:buNone/>
            </a:pPr>
            <a:r>
              <a:rPr lang="en-US" b="1" dirty="0"/>
              <a:t>Mechanics and Computation of Evolving solids Lab </a:t>
            </a:r>
            <a:r>
              <a:rPr lang="en-US" sz="2800" dirty="0"/>
              <a:t>http://</a:t>
            </a:r>
            <a:r>
              <a:rPr lang="en-US" sz="2800" dirty="0" err="1"/>
              <a:t>umji.sjtu.edu.cn</a:t>
            </a:r>
            <a:r>
              <a:rPr lang="en-US" sz="2800" dirty="0"/>
              <a:t>/~</a:t>
            </a:r>
            <a:r>
              <a:rPr lang="en-US" sz="2800" dirty="0" err="1"/>
              <a:t>yxshen</a:t>
            </a:r>
            <a:r>
              <a:rPr lang="en-US" sz="2800" dirty="0"/>
              <a:t>/</a:t>
            </a:r>
            <a:r>
              <a:rPr lang="en-US" sz="2800" dirty="0" err="1"/>
              <a:t>Index.php</a:t>
            </a:r>
            <a:endParaRPr lang="en-US" sz="2800" dirty="0"/>
          </a:p>
          <a:p>
            <a:r>
              <a:rPr lang="en" altLang="zh-CN" dirty="0"/>
              <a:t>models and applications such as the phase field approach to fracture,</a:t>
            </a:r>
          </a:p>
          <a:p>
            <a:r>
              <a:rPr lang="en" altLang="zh-CN" dirty="0"/>
              <a:t>numerical simulation of hydraulic fracturing, thin shell fracture, and additive manufacturing</a:t>
            </a:r>
          </a:p>
          <a:p>
            <a:r>
              <a:rPr lang="en" altLang="zh-CN" dirty="0"/>
              <a:t>numerical methods such as the successive node snapping scheme, universal meshes, mapped finite element method, and discontinuous </a:t>
            </a:r>
            <a:r>
              <a:rPr lang="en" altLang="zh-CN" dirty="0" err="1"/>
              <a:t>Galerkin</a:t>
            </a:r>
            <a:r>
              <a:rPr lang="en" altLang="zh-CN" dirty="0"/>
              <a:t> methods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Design and manufactu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Solid mechanicals, Dynamics and Control</a:t>
            </a:r>
            <a:endParaRPr dirty="0"/>
          </a:p>
        </p:txBody>
      </p:sp>
      <p:sp>
        <p:nvSpPr>
          <p:cNvPr id="160" name="正文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Professor </a:t>
            </a:r>
            <a:r>
              <a:rPr lang="en-US" b="1" dirty="0" err="1"/>
              <a:t>Yanfeng</a:t>
            </a:r>
            <a:r>
              <a:rPr lang="en-US" b="1" dirty="0"/>
              <a:t> Shen</a:t>
            </a:r>
          </a:p>
          <a:p>
            <a:pPr fontAlgn="base"/>
            <a:r>
              <a:rPr lang="en" altLang="zh-CN" dirty="0"/>
              <a:t>Structural health monitoring (SHM) and self-sensing smart structures</a:t>
            </a:r>
          </a:p>
          <a:p>
            <a:pPr fontAlgn="base"/>
            <a:r>
              <a:rPr lang="en" altLang="zh-CN" dirty="0"/>
              <a:t>Advanced computational mechanics for waves and vibrations</a:t>
            </a:r>
          </a:p>
          <a:p>
            <a:pPr fontAlgn="base"/>
            <a:r>
              <a:rPr lang="en" altLang="zh-CN" dirty="0"/>
              <a:t>Guided waves and nonlinear </a:t>
            </a:r>
            <a:r>
              <a:rPr lang="en" altLang="zh-CN" dirty="0" err="1"/>
              <a:t>ultrasonics</a:t>
            </a:r>
            <a:endParaRPr lang="en" altLang="zh-CN" dirty="0"/>
          </a:p>
          <a:p>
            <a:pPr fontAlgn="base"/>
            <a:r>
              <a:rPr lang="en" altLang="zh-CN" dirty="0"/>
              <a:t>Multifunctional active materials and novel actuation/sensing device</a:t>
            </a:r>
          </a:p>
          <a:p>
            <a:pPr marL="0" indent="0">
              <a:buNone/>
            </a:pPr>
            <a:r>
              <a:rPr lang="en-US" sz="2800" dirty="0"/>
              <a:t>Current Project: </a:t>
            </a:r>
            <a:r>
              <a:rPr lang="en" altLang="zh-CN" sz="2800" dirty="0"/>
              <a:t>Liquid Electrode System for Mobile Active Sensing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80539340"/>
      </p:ext>
    </p:extLst>
  </p:cSld>
  <p:clrMapOvr>
    <a:masterClrMapping/>
  </p:clrMapOvr>
  <p:transition xmlns:p14="http://schemas.microsoft.com/office/powerpoint/2010/main"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正文"/>
          <p:cNvSpPr txBox="1">
            <a:spLocks noGrp="1"/>
          </p:cNvSpPr>
          <p:nvPr>
            <p:ph type="body" idx="1"/>
          </p:nvPr>
        </p:nvSpPr>
        <p:spPr>
          <a:xfrm>
            <a:off x="1270000" y="3246120"/>
            <a:ext cx="10464800" cy="5842000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Professor </a:t>
            </a:r>
            <a:r>
              <a:rPr lang="en-US" b="1" dirty="0" err="1"/>
              <a:t>Chengbin</a:t>
            </a:r>
            <a:r>
              <a:rPr lang="en-US" b="1" dirty="0"/>
              <a:t> Ma</a:t>
            </a:r>
          </a:p>
          <a:p>
            <a:r>
              <a:rPr lang="en" altLang="zh-CN" u="sng" dirty="0">
                <a:hlinkClick r:id="rId2"/>
              </a:rPr>
              <a:t>http://umji.sjtu.edu.cn/lab/dsc/</a:t>
            </a:r>
            <a:endParaRPr lang="en" altLang="zh-CN" b="1" dirty="0"/>
          </a:p>
          <a:p>
            <a:r>
              <a:rPr lang="en" altLang="zh-CN" b="1" dirty="0"/>
              <a:t>Dynamic Systems Control Laboratory  (DSC Lab)</a:t>
            </a:r>
          </a:p>
          <a:p>
            <a:r>
              <a:rPr lang="en" altLang="zh-CN" dirty="0"/>
              <a:t>advanced electric vehicle control systems for enhanced safety, energy efficiency, performance and riding comfort; </a:t>
            </a:r>
          </a:p>
          <a:p>
            <a:r>
              <a:rPr lang="en" altLang="zh-CN" dirty="0"/>
              <a:t>modeling and control of flexible mechanical systems by fractional order modeling/control; </a:t>
            </a:r>
          </a:p>
          <a:p>
            <a:r>
              <a:rPr lang="en" altLang="zh-CN" dirty="0"/>
              <a:t>theory and applications for resilient control systems.</a:t>
            </a:r>
          </a:p>
          <a:p>
            <a:endParaRPr lang="en-US" dirty="0"/>
          </a:p>
          <a:p>
            <a:pPr>
              <a:buBlip>
                <a:blip r:embed="rId3"/>
              </a:buBlip>
            </a:pPr>
            <a:endParaRPr dirty="0"/>
          </a:p>
        </p:txBody>
      </p:sp>
      <p:sp>
        <p:nvSpPr>
          <p:cNvPr id="6" name="Design and manufacturing">
            <a:extLst>
              <a:ext uri="{FF2B5EF4-FFF2-40B4-BE49-F238E27FC236}">
                <a16:creationId xmlns:a16="http://schemas.microsoft.com/office/drawing/2014/main" xmlns="" id="{5B3B86F0-E0AC-B542-A5A1-D1AF8C5D00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Solid mechanicals, Dynamics and Control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1092762"/>
      </p:ext>
    </p:extLst>
  </p:cSld>
  <p:clrMapOvr>
    <a:masterClrMapping/>
  </p:clrMapOvr>
  <p:transition xmlns:p14="http://schemas.microsoft.com/office/powerpoint/2010/main"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正文"/>
          <p:cNvSpPr txBox="1">
            <a:spLocks noGrp="1"/>
          </p:cNvSpPr>
          <p:nvPr>
            <p:ph type="body" idx="1"/>
          </p:nvPr>
        </p:nvSpPr>
        <p:spPr>
          <a:xfrm>
            <a:off x="1327150" y="619761"/>
            <a:ext cx="10895330" cy="5842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Professor </a:t>
            </a:r>
            <a:r>
              <a:rPr lang="en-US" sz="2400" b="1" dirty="0" err="1"/>
              <a:t>Chengbin</a:t>
            </a:r>
            <a:r>
              <a:rPr lang="en-US" sz="2400" b="1" dirty="0"/>
              <a:t> Ma</a:t>
            </a:r>
          </a:p>
          <a:p>
            <a:pPr marL="0" indent="0">
              <a:buNone/>
            </a:pPr>
            <a:r>
              <a:rPr lang="en" altLang="zh-CN" sz="2000" b="1" dirty="0"/>
              <a:t>Dynamic Systems Control Laboratory  (DSC Lab)</a:t>
            </a:r>
            <a:r>
              <a:rPr lang="en" altLang="zh-CN" sz="2000" u="sng" dirty="0">
                <a:hlinkClick r:id="rId2"/>
              </a:rPr>
              <a:t> http://umji.sjtu.edu.cn/lab/dsc/</a:t>
            </a:r>
            <a:endParaRPr lang="en" altLang="zh-CN" sz="2000" b="1" dirty="0"/>
          </a:p>
          <a:p>
            <a:pPr>
              <a:buBlip>
                <a:blip r:embed="rId3"/>
              </a:buBlip>
            </a:pP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6FF2A83F-7F82-7B49-AB1E-C97809A35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6750" y="3816352"/>
            <a:ext cx="8826500" cy="5321300"/>
          </a:xfrm>
          <a:prstGeom prst="rect">
            <a:avLst/>
          </a:prstGeom>
        </p:spPr>
      </p:pic>
      <p:sp>
        <p:nvSpPr>
          <p:cNvPr id="9" name="Design and manufacturing">
            <a:extLst>
              <a:ext uri="{FF2B5EF4-FFF2-40B4-BE49-F238E27FC236}">
                <a16:creationId xmlns:a16="http://schemas.microsoft.com/office/drawing/2014/main" xmlns="" id="{AB8B53BF-7E04-FB46-B0FC-D0B81A3A4D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Solid mechanicals, Dynamics and Control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1036462"/>
      </p:ext>
    </p:extLst>
  </p:cSld>
  <p:clrMapOvr>
    <a:masterClrMapping/>
  </p:clrMapOvr>
  <p:transition xmlns:p14="http://schemas.microsoft.com/office/powerpoint/2010/main"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正文"/>
          <p:cNvSpPr txBox="1">
            <a:spLocks noGrp="1"/>
          </p:cNvSpPr>
          <p:nvPr>
            <p:ph type="body" idx="1"/>
          </p:nvPr>
        </p:nvSpPr>
        <p:spPr>
          <a:xfrm>
            <a:off x="839470" y="2743200"/>
            <a:ext cx="10895330" cy="5842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Other professors and Laboratories</a:t>
            </a:r>
          </a:p>
          <a:p>
            <a:pPr marL="0" indent="0">
              <a:buNone/>
            </a:pPr>
            <a:r>
              <a:rPr lang="en-US" sz="2400" b="1" dirty="0"/>
              <a:t>Professor Jun Zhang</a:t>
            </a:r>
          </a:p>
          <a:p>
            <a:pPr marL="0" indent="0">
              <a:buNone/>
            </a:pPr>
            <a:r>
              <a:rPr lang="en" altLang="zh-CN" sz="3200" dirty="0">
                <a:hlinkClick r:id="rId2"/>
              </a:rPr>
              <a:t>System, Control, and Optimization Laboratory</a:t>
            </a:r>
            <a:endParaRPr lang="en" altLang="zh-CN" sz="3200" dirty="0"/>
          </a:p>
          <a:p>
            <a:pPr marL="0" indent="0">
              <a:buNone/>
            </a:pPr>
            <a:endParaRPr lang="en" altLang="zh-CN" sz="3200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9" name="Design and manufacturing">
            <a:extLst>
              <a:ext uri="{FF2B5EF4-FFF2-40B4-BE49-F238E27FC236}">
                <a16:creationId xmlns:a16="http://schemas.microsoft.com/office/drawing/2014/main" xmlns="" id="{AB8B53BF-7E04-FB46-B0FC-D0B81A3A4D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Solid mechanicals, Dynamics and Control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510407"/>
      </p:ext>
    </p:extLst>
  </p:cSld>
  <p:clrMapOvr>
    <a:masterClrMapping/>
  </p:clrMapOvr>
  <p:transition xmlns:p14="http://schemas.microsoft.com/office/powerpoint/2010/main"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正文"/>
          <p:cNvSpPr txBox="1">
            <a:spLocks noGrp="1"/>
          </p:cNvSpPr>
          <p:nvPr>
            <p:ph type="body" idx="1"/>
          </p:nvPr>
        </p:nvSpPr>
        <p:spPr>
          <a:xfrm>
            <a:off x="1054735" y="2108200"/>
            <a:ext cx="10895330" cy="58420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600" b="1" dirty="0"/>
              <a:t>Professor Hua Bao</a:t>
            </a:r>
          </a:p>
          <a:p>
            <a:pPr marL="0" indent="0">
              <a:buNone/>
            </a:pPr>
            <a:r>
              <a:rPr lang="en-US" altLang="zh-CN" dirty="0"/>
              <a:t>Molecular dynamics simulation</a:t>
            </a:r>
            <a:r>
              <a:rPr lang="zh-CN" altLang="zh-CN" sz="2400" dirty="0"/>
              <a:t> </a:t>
            </a:r>
            <a:endParaRPr lang="en-US" sz="2400" b="1" dirty="0"/>
          </a:p>
          <a:p>
            <a:pPr marL="0" indent="0">
              <a:buNone/>
            </a:pPr>
            <a:r>
              <a:rPr lang="en-US" altLang="zh-CN" dirty="0"/>
              <a:t>First-principles method </a:t>
            </a:r>
            <a:endParaRPr lang="en-US" sz="2400" b="1" dirty="0"/>
          </a:p>
          <a:p>
            <a:pPr marL="0" indent="0">
              <a:buNone/>
            </a:pPr>
            <a:r>
              <a:rPr lang="en-US" altLang="zh-CN" dirty="0"/>
              <a:t>Boltzmann transport equation</a:t>
            </a:r>
            <a:endParaRPr lang="en-US" sz="2400" b="1" dirty="0"/>
          </a:p>
          <a:p>
            <a:pPr marL="0" indent="0">
              <a:buNone/>
            </a:pPr>
            <a:r>
              <a:rPr lang="en-US" altLang="zh-CN" dirty="0"/>
              <a:t>Heat conduction in multiscale porous media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Current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Project</a:t>
            </a:r>
            <a:r>
              <a:rPr lang="zh-CN" altLang="en-US" sz="2400" b="1" dirty="0"/>
              <a:t>：</a:t>
            </a:r>
            <a:r>
              <a:rPr lang="en" altLang="zh-CN" sz="2400" dirty="0"/>
              <a:t> </a:t>
            </a:r>
            <a:r>
              <a:rPr lang="en" altLang="zh-CN" sz="2800" dirty="0"/>
              <a:t>The electrical thermal conductivity of intrinsic semiconductor in high temperature range: a first-principles study</a:t>
            </a:r>
            <a:endParaRPr lang="en" altLang="zh-CN" sz="2000" b="1" dirty="0"/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9" name="Design and manufacturing">
            <a:extLst>
              <a:ext uri="{FF2B5EF4-FFF2-40B4-BE49-F238E27FC236}">
                <a16:creationId xmlns:a16="http://schemas.microsoft.com/office/drawing/2014/main" xmlns="" id="{AB8B53BF-7E04-FB46-B0FC-D0B81A3A4D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Thermal and Fluid Sciences </a:t>
            </a:r>
            <a:endParaRPr dirty="0"/>
          </a:p>
        </p:txBody>
      </p:sp>
      <p:pic>
        <p:nvPicPr>
          <p:cNvPr id="1026" name="Picture 2" descr="View in a new window">
            <a:hlinkClick r:id="rId3" tooltip="View in a new window"/>
            <a:extLst>
              <a:ext uri="{FF2B5EF4-FFF2-40B4-BE49-F238E27FC236}">
                <a16:creationId xmlns:a16="http://schemas.microsoft.com/office/drawing/2014/main" xmlns="" id="{C36FBE78-E798-5E47-8F14-830860C68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3938" y="-53975"/>
            <a:ext cx="127000" cy="12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ew in a new window">
            <a:hlinkClick r:id="rId3" tooltip="View in a new window"/>
            <a:extLst>
              <a:ext uri="{FF2B5EF4-FFF2-40B4-BE49-F238E27FC236}">
                <a16:creationId xmlns:a16="http://schemas.microsoft.com/office/drawing/2014/main" xmlns="" id="{9563B6FC-9C6B-2244-9EA6-380DED237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6338" y="98425"/>
            <a:ext cx="127000" cy="12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21081"/>
      </p:ext>
    </p:extLst>
  </p:cSld>
  <p:clrMapOvr>
    <a:masterClrMapping/>
  </p:clrMapOvr>
  <p:transition xmlns:p14="http://schemas.microsoft.com/office/powerpoint/2010/main"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正文"/>
          <p:cNvSpPr txBox="1">
            <a:spLocks noGrp="1"/>
          </p:cNvSpPr>
          <p:nvPr>
            <p:ph type="body" idx="1"/>
          </p:nvPr>
        </p:nvSpPr>
        <p:spPr>
          <a:xfrm>
            <a:off x="1054735" y="3276600"/>
            <a:ext cx="10895330" cy="58420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400" b="1" dirty="0"/>
              <a:t>Professor David Hung,</a:t>
            </a:r>
            <a:r>
              <a:rPr lang="en-US" altLang="zh-CN" sz="3600" b="1" dirty="0"/>
              <a:t> </a:t>
            </a:r>
            <a:r>
              <a:rPr lang="en-US" altLang="zh-CN" sz="3600" b="1" dirty="0">
                <a:solidFill>
                  <a:srgbClr val="FF0000"/>
                </a:solidFill>
              </a:rPr>
              <a:t>Professor </a:t>
            </a:r>
            <a:r>
              <a:rPr lang="en-US" altLang="zh-CN" sz="3600" b="1" dirty="0" err="1">
                <a:solidFill>
                  <a:srgbClr val="FF0000"/>
                </a:solidFill>
              </a:rPr>
              <a:t>Kwee</a:t>
            </a:r>
            <a:r>
              <a:rPr lang="en-US" altLang="zh-CN" sz="3600" b="1" dirty="0">
                <a:solidFill>
                  <a:srgbClr val="FF0000"/>
                </a:solidFill>
              </a:rPr>
              <a:t>-Yan </a:t>
            </a:r>
            <a:r>
              <a:rPr lang="en-US" altLang="zh-CN" sz="3600" b="1" dirty="0" err="1">
                <a:solidFill>
                  <a:srgbClr val="FF0000"/>
                </a:solidFill>
              </a:rPr>
              <a:t>Teh</a:t>
            </a:r>
            <a:endParaRPr lang="en-US" sz="3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" altLang="zh-CN" b="1" dirty="0"/>
              <a:t>Flow Sensing and Diagnostic Laboratory</a:t>
            </a:r>
            <a:endParaRPr lang="en-US" sz="2400" b="1" dirty="0"/>
          </a:p>
          <a:p>
            <a:pPr marL="0" lvl="0" indent="0">
              <a:buNone/>
            </a:pPr>
            <a:r>
              <a:rPr lang="en-US" altLang="zh-CN" dirty="0"/>
              <a:t>·</a:t>
            </a:r>
            <a:r>
              <a:rPr lang="zh-CN" altLang="en-US" dirty="0"/>
              <a:t> </a:t>
            </a:r>
            <a:r>
              <a:rPr lang="en" altLang="zh-CN" dirty="0">
                <a:solidFill>
                  <a:srgbClr val="FF0000"/>
                </a:solidFill>
              </a:rPr>
              <a:t>Fuel injection characterization </a:t>
            </a:r>
          </a:p>
          <a:p>
            <a:pPr marL="0" lvl="0" indent="0">
              <a:buNone/>
            </a:pPr>
            <a:r>
              <a:rPr lang="en-US" altLang="zh-CN" dirty="0"/>
              <a:t>·</a:t>
            </a:r>
            <a:r>
              <a:rPr lang="zh-CN" altLang="en-US" dirty="0"/>
              <a:t> </a:t>
            </a:r>
            <a:r>
              <a:rPr lang="en" altLang="zh-CN" dirty="0"/>
              <a:t>The cycle-to-cycle variation analysis of pulsating flow of conventional fluids </a:t>
            </a:r>
          </a:p>
          <a:p>
            <a:pPr marL="0" lvl="0" indent="0">
              <a:buNone/>
            </a:pPr>
            <a:r>
              <a:rPr lang="en-US" altLang="zh-CN" dirty="0"/>
              <a:t>·</a:t>
            </a:r>
            <a:r>
              <a:rPr lang="en" altLang="zh-CN" dirty="0"/>
              <a:t>Renewable fuels in automotive applications.</a:t>
            </a:r>
            <a:endParaRPr lang="en-US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sz="2400" b="1" dirty="0">
                <a:solidFill>
                  <a:srgbClr val="FF0000"/>
                </a:solidFill>
              </a:rPr>
              <a:t>Current</a:t>
            </a:r>
            <a:r>
              <a:rPr lang="zh-CN" altLang="en-US" sz="2400" b="1" dirty="0">
                <a:solidFill>
                  <a:srgbClr val="FF0000"/>
                </a:solidFill>
              </a:rPr>
              <a:t> </a:t>
            </a:r>
            <a:r>
              <a:rPr lang="en-US" altLang="zh-CN" sz="2400" b="1" dirty="0">
                <a:solidFill>
                  <a:srgbClr val="FF0000"/>
                </a:solidFill>
              </a:rPr>
              <a:t>Project</a:t>
            </a:r>
            <a:r>
              <a:rPr lang="zh-CN" altLang="en-US" sz="2400" b="1" dirty="0">
                <a:solidFill>
                  <a:srgbClr val="FF0000"/>
                </a:solidFill>
              </a:rPr>
              <a:t>：</a:t>
            </a:r>
            <a:r>
              <a:rPr lang="en" altLang="zh-CN" sz="2400" dirty="0">
                <a:solidFill>
                  <a:srgbClr val="FF0000"/>
                </a:solidFill>
              </a:rPr>
              <a:t> Force Measurement of Liquid Droplet Impacting on a Thin Liquid Layer</a:t>
            </a:r>
            <a:r>
              <a:rPr lang="zh-CN" altLang="en-US" sz="2400" dirty="0">
                <a:solidFill>
                  <a:srgbClr val="FF0000"/>
                </a:solidFill>
              </a:rPr>
              <a:t> （</a:t>
            </a:r>
            <a:r>
              <a:rPr lang="en-US" altLang="zh-CN" sz="2400" dirty="0">
                <a:solidFill>
                  <a:srgbClr val="FF0000"/>
                </a:solidFill>
              </a:rPr>
              <a:t>VM490 of Professor </a:t>
            </a:r>
            <a:r>
              <a:rPr lang="en-US" altLang="zh-CN" sz="2400" dirty="0" err="1">
                <a:solidFill>
                  <a:srgbClr val="FF0000"/>
                </a:solidFill>
              </a:rPr>
              <a:t>kwee</a:t>
            </a:r>
            <a:r>
              <a:rPr lang="en-US" altLang="zh-CN" sz="2400" dirty="0">
                <a:solidFill>
                  <a:srgbClr val="FF0000"/>
                </a:solidFill>
              </a:rPr>
              <a:t>-Yan </a:t>
            </a:r>
            <a:r>
              <a:rPr lang="en-US" altLang="zh-CN" sz="2400" dirty="0" err="1">
                <a:solidFill>
                  <a:srgbClr val="FF0000"/>
                </a:solidFill>
              </a:rPr>
              <a:t>Teh</a:t>
            </a:r>
            <a:r>
              <a:rPr lang="zh-CN" altLang="en-US" sz="2400" dirty="0">
                <a:solidFill>
                  <a:srgbClr val="FF0000"/>
                </a:solidFill>
              </a:rPr>
              <a:t>）</a:t>
            </a:r>
            <a:endParaRPr lang="en-US" altLang="zh-CN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" altLang="zh-CN" sz="2000" b="1" dirty="0"/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9" name="Design and manufacturing">
            <a:extLst>
              <a:ext uri="{FF2B5EF4-FFF2-40B4-BE49-F238E27FC236}">
                <a16:creationId xmlns:a16="http://schemas.microsoft.com/office/drawing/2014/main" xmlns="" id="{AB8B53BF-7E04-FB46-B0FC-D0B81A3A4D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Thermal and Fluid Sciences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7687186"/>
      </p:ext>
    </p:extLst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esign and manufacturing"/>
          <p:cNvSpPr txBox="1">
            <a:spLocks noGrp="1"/>
          </p:cNvSpPr>
          <p:nvPr>
            <p:ph type="title"/>
          </p:nvPr>
        </p:nvSpPr>
        <p:spPr>
          <a:xfrm>
            <a:off x="914391" y="635000"/>
            <a:ext cx="11266449" cy="21082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dirty="0"/>
              <a:t>The most convenient approach</a:t>
            </a:r>
            <a:endParaRPr dirty="0"/>
          </a:p>
        </p:txBody>
      </p:sp>
      <p:sp>
        <p:nvSpPr>
          <p:cNvPr id="127" name="正文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/>
              <a:t>Search in the official website of JI.</a:t>
            </a:r>
          </a:p>
          <a:p>
            <a:pPr>
              <a:buBlip>
                <a:blip r:embed="rId2"/>
              </a:buBlip>
            </a:pPr>
            <a:r>
              <a:rPr lang="en-US" dirty="0"/>
              <a:t>Find research fields that you are interested in.</a:t>
            </a:r>
          </a:p>
          <a:p>
            <a:pPr>
              <a:buBlip>
                <a:blip r:embed="rId2"/>
              </a:buBlip>
            </a:pPr>
            <a:r>
              <a:rPr lang="en-US" dirty="0"/>
              <a:t>Contact with the professor who has the most “suitable” research projects.</a:t>
            </a:r>
          </a:p>
          <a:p>
            <a:pPr>
              <a:buBlip>
                <a:blip r:embed="rId2"/>
              </a:buBlip>
            </a:pPr>
            <a:r>
              <a:rPr lang="en-US" dirty="0"/>
              <a:t>Be confident and active.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正文"/>
          <p:cNvSpPr txBox="1">
            <a:spLocks noGrp="1"/>
          </p:cNvSpPr>
          <p:nvPr>
            <p:ph type="body" idx="1"/>
          </p:nvPr>
        </p:nvSpPr>
        <p:spPr>
          <a:xfrm>
            <a:off x="1054735" y="3276600"/>
            <a:ext cx="10895330" cy="5842000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400" b="1" dirty="0"/>
              <a:t>Professor David Hung</a:t>
            </a:r>
          </a:p>
          <a:p>
            <a:pPr marL="0" indent="0">
              <a:buNone/>
            </a:pPr>
            <a:r>
              <a:rPr lang="en" altLang="zh-CN" b="1" dirty="0"/>
              <a:t>Flow Sensing and Diagnostic Laboratory</a:t>
            </a:r>
            <a:endParaRPr lang="en-US" sz="2400" b="1" dirty="0"/>
          </a:p>
          <a:p>
            <a:pPr marL="0" lvl="0" indent="0">
              <a:buNone/>
            </a:pPr>
            <a:r>
              <a:rPr lang="zh-CN" altLang="zh-CN" dirty="0"/>
              <a:t>新能源燃料雾化、燃烧技术</a:t>
            </a:r>
            <a:r>
              <a:rPr lang="zh-CN" altLang="en-US" dirty="0"/>
              <a:t>，</a:t>
            </a:r>
            <a:r>
              <a:rPr lang="zh-CN" altLang="zh-CN" dirty="0"/>
              <a:t>高速多维激光燃烧诊断技术</a:t>
            </a:r>
            <a:endParaRPr lang="en-US" altLang="zh-CN" dirty="0"/>
          </a:p>
          <a:p>
            <a:pPr marL="0" lvl="0" indent="0">
              <a:buNone/>
            </a:pPr>
            <a:r>
              <a:rPr lang="zh-CN" altLang="zh-CN" dirty="0"/>
              <a:t>混合动力汽车发动机技术</a:t>
            </a:r>
            <a:r>
              <a:rPr lang="zh-CN" altLang="en-US" dirty="0"/>
              <a:t>， </a:t>
            </a:r>
            <a:r>
              <a:rPr lang="zh-CN" altLang="zh-CN" dirty="0"/>
              <a:t>电动汽车线控转向技术</a:t>
            </a:r>
            <a:endParaRPr lang="en-US" altLang="zh-CN" dirty="0"/>
          </a:p>
          <a:p>
            <a:pPr marL="0" lvl="0" indent="0">
              <a:buNone/>
            </a:pPr>
            <a:r>
              <a:rPr lang="zh-CN" altLang="zh-CN" dirty="0"/>
              <a:t>自动驾驶技术优化算法和统计算法及应用</a:t>
            </a:r>
          </a:p>
          <a:p>
            <a:pPr marL="0" indent="0">
              <a:buNone/>
            </a:pPr>
            <a:r>
              <a:rPr lang="en-US" altLang="zh-CN" sz="2600" b="1" dirty="0"/>
              <a:t>Current</a:t>
            </a:r>
            <a:r>
              <a:rPr lang="zh-CN" altLang="en-US" sz="2600" b="1" dirty="0"/>
              <a:t> </a:t>
            </a:r>
            <a:r>
              <a:rPr lang="en-US" altLang="zh-CN" sz="2600" b="1" dirty="0"/>
              <a:t>Project</a:t>
            </a:r>
            <a:r>
              <a:rPr lang="zh-CN" altLang="en-US" sz="2600" b="1" dirty="0"/>
              <a:t>：</a:t>
            </a:r>
            <a:endParaRPr lang="en-US" altLang="zh-CN" sz="2600" b="1" dirty="0"/>
          </a:p>
          <a:p>
            <a:pPr marL="900216" lvl="0" indent="-900216" defTabSz="3973568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altLang="zh-CN" dirty="0">
                <a:solidFill>
                  <a:prstClr val="black"/>
                </a:solidFill>
                <a:latin typeface="Calibri"/>
              </a:rPr>
              <a:t>Vortex structure recognition and analysis: </a:t>
            </a:r>
          </a:p>
          <a:p>
            <a:pPr marL="2375362" lvl="1" indent="-900216" defTabSz="3973568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en-US" altLang="zh-CN" sz="3600" dirty="0">
                <a:solidFill>
                  <a:prstClr val="black"/>
                </a:solidFill>
                <a:latin typeface="Calibri"/>
              </a:rPr>
              <a:t>Vortex center location, rotation direction and size.</a:t>
            </a:r>
          </a:p>
          <a:p>
            <a:pPr marL="900216" lvl="0" indent="-900216" defTabSz="3973568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altLang="zh-CN" dirty="0">
                <a:solidFill>
                  <a:prstClr val="black"/>
                </a:solidFill>
                <a:latin typeface="Calibri"/>
              </a:rPr>
              <a:t>Flow field movement prediction:</a:t>
            </a:r>
          </a:p>
          <a:p>
            <a:pPr marL="2046646" lvl="1" indent="-571500" defTabSz="3973568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</a:pPr>
            <a:r>
              <a:rPr lang="en-US" altLang="zh-CN" sz="3600" dirty="0">
                <a:solidFill>
                  <a:prstClr val="black"/>
                </a:solidFill>
                <a:latin typeface="Calibri"/>
              </a:rPr>
              <a:t>  Predict flow field movement based on data of previous flow fields.</a:t>
            </a:r>
            <a:endParaRPr lang="en-US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" altLang="zh-CN" sz="2000" b="1" dirty="0"/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9" name="Design and manufacturing">
            <a:extLst>
              <a:ext uri="{FF2B5EF4-FFF2-40B4-BE49-F238E27FC236}">
                <a16:creationId xmlns:a16="http://schemas.microsoft.com/office/drawing/2014/main" xmlns="" id="{AB8B53BF-7E04-FB46-B0FC-D0B81A3A4D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70000" y="635000"/>
            <a:ext cx="10464800" cy="21082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altLang="zh-CN" dirty="0"/>
              <a:t>Thermal and Fluid Sciences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9346714"/>
      </p:ext>
    </p:extLst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esign and manufacturing"/>
          <p:cNvSpPr txBox="1">
            <a:spLocks noGrp="1"/>
          </p:cNvSpPr>
          <p:nvPr>
            <p:ph type="title"/>
          </p:nvPr>
        </p:nvSpPr>
        <p:spPr>
          <a:xfrm>
            <a:off x="914391" y="635000"/>
            <a:ext cx="11266449" cy="21082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66674">
              <a:defRPr sz="6984"/>
            </a:lvl1pPr>
          </a:lstStyle>
          <a:p>
            <a:r>
              <a:rPr lang="en-US" dirty="0"/>
              <a:t>The most convenient approach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C71E7308-754A-2748-B3FE-28DC631F8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20" y="473085"/>
            <a:ext cx="12092400" cy="900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3503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3EC05121-7F72-3D43-AE6E-26E6EC43A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20" y="477636"/>
            <a:ext cx="12092400" cy="9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56293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EC54A5-BB48-BC44-AB78-6F6578B36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63" y="482187"/>
            <a:ext cx="12075314" cy="9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10376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CBAEC0BC-4FC0-8F46-A4D6-5FE81EA5A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23" y="477636"/>
            <a:ext cx="12098883" cy="909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5572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480C0CE9-E110-304F-AD50-7DD055CE3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223" y="468534"/>
            <a:ext cx="12092400" cy="9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20390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8D98527C-38C0-EC4E-A178-40E5AC928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478" y="485131"/>
            <a:ext cx="12098883" cy="907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20663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Parchment">
  <a:themeElements>
    <a:clrScheme name="Parchment">
      <a:dk1>
        <a:srgbClr val="3E231A"/>
      </a:dk1>
      <a:lt1>
        <a:srgbClr val="24383E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archment">
  <a:themeElements>
    <a:clrScheme name="Parchment">
      <a:dk1>
        <a:srgbClr val="000000"/>
      </a:dk1>
      <a:lt1>
        <a:srgbClr val="FFFFFF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2014</TotalTime>
  <Words>896</Words>
  <Application>Microsoft Macintosh PowerPoint</Application>
  <PresentationFormat>自定义</PresentationFormat>
  <Paragraphs>188</Paragraphs>
  <Slides>30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1" baseType="lpstr">
      <vt:lpstr>Parchment</vt:lpstr>
      <vt:lpstr>Research Workshop</vt:lpstr>
      <vt:lpstr>Self-Introduction</vt:lpstr>
      <vt:lpstr>The most convenient approach</vt:lpstr>
      <vt:lpstr>The most convenient approach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Different forms of Research</vt:lpstr>
      <vt:lpstr>Other approaches</vt:lpstr>
      <vt:lpstr>ME Concentration</vt:lpstr>
      <vt:lpstr>Corresponding courses</vt:lpstr>
      <vt:lpstr>Design and manufacturing</vt:lpstr>
      <vt:lpstr>Design and manufacturing</vt:lpstr>
      <vt:lpstr>Design and manufacturing</vt:lpstr>
      <vt:lpstr>Design and manufacturing</vt:lpstr>
      <vt:lpstr>Design and manufacturing</vt:lpstr>
      <vt:lpstr>Materials</vt:lpstr>
      <vt:lpstr>Materials</vt:lpstr>
      <vt:lpstr>Materials </vt:lpstr>
      <vt:lpstr>Materials</vt:lpstr>
      <vt:lpstr>Solid mechanicals, Dynamics and Control</vt:lpstr>
      <vt:lpstr>Solid mechanicals, Dynamics and Control</vt:lpstr>
      <vt:lpstr>Solid mechanicals, Dynamics and Control</vt:lpstr>
      <vt:lpstr>Solid mechanicals, Dynamics and Control</vt:lpstr>
      <vt:lpstr>Solid mechanicals, Dynamics and Control</vt:lpstr>
      <vt:lpstr>Thermal and Fluid Sciences </vt:lpstr>
      <vt:lpstr>Thermal and Fluid Sciences </vt:lpstr>
      <vt:lpstr>Thermal and Fluid Sciences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Workshop</dc:title>
  <cp:lastModifiedBy>王</cp:lastModifiedBy>
  <cp:revision>47</cp:revision>
  <dcterms:modified xsi:type="dcterms:W3CDTF">2019-05-31T05:40:00Z</dcterms:modified>
</cp:coreProperties>
</file>